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firstSlideNum="0" strictFirstAndLastChars="0" saveSubsetFonts="1">
  <p:sldMasterIdLst>
    <p:sldMasterId id="2147483650" r:id="rId1"/>
  </p:sldMasterIdLst>
  <p:notesMasterIdLst>
    <p:notesMasterId r:id="rId41"/>
  </p:notesMasterIdLst>
  <p:handoutMasterIdLst>
    <p:handoutMasterId r:id="rId42"/>
  </p:handoutMasterIdLst>
  <p:sldIdLst>
    <p:sldId id="696" r:id="rId2"/>
    <p:sldId id="687" r:id="rId3"/>
    <p:sldId id="592" r:id="rId4"/>
    <p:sldId id="701" r:id="rId5"/>
    <p:sldId id="702" r:id="rId6"/>
    <p:sldId id="703" r:id="rId7"/>
    <p:sldId id="704" r:id="rId8"/>
    <p:sldId id="705" r:id="rId9"/>
    <p:sldId id="706" r:id="rId10"/>
    <p:sldId id="708" r:id="rId11"/>
    <p:sldId id="707" r:id="rId12"/>
    <p:sldId id="709" r:id="rId13"/>
    <p:sldId id="710" r:id="rId14"/>
    <p:sldId id="711" r:id="rId15"/>
    <p:sldId id="712" r:id="rId16"/>
    <p:sldId id="713" r:id="rId17"/>
    <p:sldId id="714" r:id="rId18"/>
    <p:sldId id="715" r:id="rId19"/>
    <p:sldId id="716" r:id="rId20"/>
    <p:sldId id="717" r:id="rId21"/>
    <p:sldId id="719" r:id="rId22"/>
    <p:sldId id="718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733" r:id="rId37"/>
    <p:sldId id="594" r:id="rId38"/>
    <p:sldId id="694" r:id="rId39"/>
    <p:sldId id="700" r:id="rId40"/>
  </p:sldIdLst>
  <p:sldSz cx="9145588" cy="6858000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b="1" kern="1200">
        <a:solidFill>
          <a:schemeClr val="tx1"/>
        </a:solidFill>
        <a:latin typeface="TheSansCorrespondence" pitchFamily="34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1200" b="1" kern="1200">
        <a:solidFill>
          <a:schemeClr val="tx1"/>
        </a:solidFill>
        <a:latin typeface="TheSansCorrespondence" pitchFamily="34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1200" b="1" kern="1200">
        <a:solidFill>
          <a:schemeClr val="tx1"/>
        </a:solidFill>
        <a:latin typeface="TheSansCorrespondence" pitchFamily="34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1200" b="1" kern="1200">
        <a:solidFill>
          <a:schemeClr val="tx1"/>
        </a:solidFill>
        <a:latin typeface="TheSansCorrespondence" pitchFamily="34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120C"/>
    <a:srgbClr val="808080"/>
    <a:srgbClr val="969696"/>
    <a:srgbClr val="B2B2B2"/>
    <a:srgbClr val="D2A85D"/>
    <a:srgbClr val="DDDDDD"/>
    <a:srgbClr val="7AB51D"/>
    <a:srgbClr val="D5EDFA"/>
    <a:srgbClr val="FCDA1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24066" autoAdjust="0"/>
    <p:restoredTop sz="94600" autoAdjust="0"/>
  </p:normalViewPr>
  <p:slideViewPr>
    <p:cSldViewPr snapToObjects="1">
      <p:cViewPr varScale="1">
        <p:scale>
          <a:sx n="140" d="100"/>
          <a:sy n="140" d="100"/>
        </p:scale>
        <p:origin x="-120" y="-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786" tIns="47894" rIns="95786" bIns="47894" numCol="1" anchor="t" anchorCtr="0" compatLnSpc="1">
            <a:prstTxWarp prst="textNoShape">
              <a:avLst/>
            </a:prstTxWarp>
          </a:bodyPr>
          <a:lstStyle>
            <a:lvl1pPr algn="l" defTabSz="957263" eaLnBrk="0" hangingPunct="0">
              <a:defRPr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786" tIns="47894" rIns="95786" bIns="47894" numCol="1" anchor="t" anchorCtr="0" compatLnSpc="1">
            <a:prstTxWarp prst="textNoShape">
              <a:avLst/>
            </a:prstTxWarp>
          </a:bodyPr>
          <a:lstStyle>
            <a:lvl1pPr algn="r" defTabSz="957263" eaLnBrk="0" hangingPunct="0">
              <a:defRPr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786" tIns="47894" rIns="95786" bIns="47894" numCol="1" anchor="b" anchorCtr="0" compatLnSpc="1">
            <a:prstTxWarp prst="textNoShape">
              <a:avLst/>
            </a:prstTxWarp>
          </a:bodyPr>
          <a:lstStyle>
            <a:lvl1pPr algn="l" defTabSz="957263" eaLnBrk="0" hangingPunct="0">
              <a:defRPr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786" tIns="47894" rIns="95786" bIns="47894" numCol="1" anchor="b" anchorCtr="0" compatLnSpc="1">
            <a:prstTxWarp prst="textNoShape">
              <a:avLst/>
            </a:prstTxWarp>
          </a:bodyPr>
          <a:lstStyle>
            <a:lvl1pPr algn="r" defTabSz="957263" eaLnBrk="0" hangingPunct="0">
              <a:defRPr b="0"/>
            </a:lvl1pPr>
          </a:lstStyle>
          <a:p>
            <a:fld id="{DD472918-0624-3846-9CA6-2B5FFF0EEC3E}" type="slidenum">
              <a:rPr lang="en-US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5786" tIns="47894" rIns="95786" bIns="47894" numCol="1" anchor="ctr" anchorCtr="0" compatLnSpc="1">
            <a:prstTxWarp prst="textNoShape">
              <a:avLst/>
            </a:prstTxWarp>
          </a:bodyPr>
          <a:lstStyle>
            <a:lvl1pPr algn="l" defTabSz="957263" eaLnBrk="0" hangingPunct="0">
              <a:defRPr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5786" tIns="47894" rIns="95786" bIns="47894" numCol="1" anchor="ctr" anchorCtr="0" compatLnSpc="1">
            <a:prstTxWarp prst="textNoShape">
              <a:avLst/>
            </a:prstTxWarp>
          </a:bodyPr>
          <a:lstStyle>
            <a:lvl1pPr algn="r" defTabSz="957263" eaLnBrk="0" hangingPunct="0">
              <a:defRPr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6763"/>
            <a:ext cx="5121275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5786" tIns="47894" rIns="95786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5786" tIns="47894" rIns="95786" bIns="47894" numCol="1" anchor="b" anchorCtr="0" compatLnSpc="1">
            <a:prstTxWarp prst="textNoShape">
              <a:avLst/>
            </a:prstTxWarp>
          </a:bodyPr>
          <a:lstStyle>
            <a:lvl1pPr algn="l" defTabSz="957263" eaLnBrk="0" hangingPunct="0">
              <a:defRPr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5786" tIns="47894" rIns="95786" bIns="47894" numCol="1" anchor="b" anchorCtr="0" compatLnSpc="1">
            <a:prstTxWarp prst="textNoShape">
              <a:avLst/>
            </a:prstTxWarp>
          </a:bodyPr>
          <a:lstStyle>
            <a:lvl1pPr algn="r" defTabSz="957263" eaLnBrk="0" hangingPunct="0">
              <a:defRPr b="0"/>
            </a:lvl1pPr>
          </a:lstStyle>
          <a:p>
            <a:fld id="{2C9A89F7-BC45-B74C-8B63-969A56606987}" type="slidenum">
              <a:rPr lang="en-US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fld id="{DF29CDFF-9A24-DA41-9F2B-6DFD59A8C56F}" type="slidenum">
              <a:rPr lang="en-US"/>
              <a:pPr/>
              <a:t>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fld id="{DF29CDFF-9A24-DA41-9F2B-6DFD59A8C56F}" type="slidenum">
              <a:rPr lang="en-US"/>
              <a:pPr/>
              <a:t>10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fld id="{DF29CDFF-9A24-DA41-9F2B-6DFD59A8C56F}" type="slidenum">
              <a:rPr lang="en-US"/>
              <a:pPr/>
              <a:t>16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fld id="{3558097D-8A5F-7C4F-95C6-07F4983C9C20}" type="slidenum">
              <a:rPr lang="en-US"/>
              <a:pPr/>
              <a:t>36</a:t>
            </a:fld>
            <a:endParaRPr 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fld id="{8076F856-1DE9-DD42-AB2F-96038EF42C10}" type="slidenum">
              <a:rPr lang="en-US"/>
              <a:pPr/>
              <a:t>38</a:t>
            </a:fld>
            <a:endParaRPr lang="en-US"/>
          </a:p>
        </p:txBody>
      </p:sp>
      <p:sp>
        <p:nvSpPr>
          <p:cNvPr id="14339" name="Marcador de imagen d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ln/>
        </p:spPr>
      </p:sp>
      <p:sp>
        <p:nvSpPr>
          <p:cNvPr id="14340" name="Marcador de notas 2"/>
          <p:cNvSpPr>
            <a:spLocks noGrp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759" tIns="47380" rIns="94759" bIns="47380"/>
          <a:lstStyle/>
          <a:p>
            <a:pPr defTabSz="457200" eaLnBrk="1" hangingPunct="1">
              <a:spcBef>
                <a:spcPct val="0"/>
              </a:spcBef>
            </a:pPr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3988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238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3E3BCF-6A51-9242-BB38-6E5153B991AE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F9D0AD-EEC5-3047-B02A-450F01C428A1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50038" y="274638"/>
            <a:ext cx="2098675" cy="568007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9250" y="274638"/>
            <a:ext cx="6148388" cy="56800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1D2A78-50DF-3A4D-B554-066E53FDEEF0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386BDE-58B5-8D47-A785-CBB99ECD48DA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3987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39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14C0D4-B483-0D4C-A64C-70C63B0BB81A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9250" y="1341438"/>
            <a:ext cx="4122738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24388" y="1341438"/>
            <a:ext cx="4124325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07BAE8-D486-8C44-9D02-18526E42427A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311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661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661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301133-75A7-D24D-87EC-59781C34E3E6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23CC84-2D31-8D4F-883D-9E7AB5D592AD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74A4EE-F574-C040-AA71-D1B21C0999D6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333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93B8AF-2A85-7B4D-96CC-0278CE1B8874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798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7987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7987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7C1411-526E-3049-B4B4-1847E1A3424E}" type="slidenum">
              <a:rPr lang="es-ES"/>
              <a:pPr/>
              <a:t>‹Nr.›</a:t>
            </a:fld>
            <a:endParaRPr lang="es-E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"/>
          <p:cNvSpPr>
            <a:spLocks noGrp="1" noChangeArrowheads="1"/>
          </p:cNvSpPr>
          <p:nvPr>
            <p:ph type="title"/>
          </p:nvPr>
        </p:nvSpPr>
        <p:spPr bwMode="auto">
          <a:xfrm>
            <a:off x="411163" y="274638"/>
            <a:ext cx="79454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27" name="BodyText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9250" y="1341438"/>
            <a:ext cx="8399463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448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84675" y="6497638"/>
            <a:ext cx="434975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defRPr sz="1100" b="0">
                <a:solidFill>
                  <a:srgbClr val="003F52"/>
                </a:solidFill>
                <a:latin typeface="Telefonica Headline Light" pitchFamily="50" charset="0"/>
              </a:defRPr>
            </a:lvl1pPr>
          </a:lstStyle>
          <a:p>
            <a:fld id="{4C1081A0-A964-4942-B8AD-A7B07E38CE9A}" type="slidenum">
              <a:rPr lang="es-ES"/>
              <a:pPr/>
              <a:t>‹Nr.›</a:t>
            </a:fld>
            <a:endParaRPr lang="es-ES"/>
          </a:p>
        </p:txBody>
      </p:sp>
      <p:sp>
        <p:nvSpPr>
          <p:cNvPr id="1029" name="Rectángulo 9"/>
          <p:cNvSpPr>
            <a:spLocks noChangeArrowheads="1"/>
          </p:cNvSpPr>
          <p:nvPr/>
        </p:nvSpPr>
        <p:spPr bwMode="auto">
          <a:xfrm>
            <a:off x="295275" y="6427788"/>
            <a:ext cx="457358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72000" rIns="72000" bIns="72000" anchor="b">
            <a:prstTxWarp prst="textNoShape">
              <a:avLst/>
            </a:prstTxWarp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s-ES_tradnl" sz="1000" b="0">
                <a:solidFill>
                  <a:srgbClr val="003F52"/>
                </a:solidFill>
                <a:latin typeface="Telefonica Text" pitchFamily="50" charset="0"/>
              </a:rPr>
              <a:t>Telefónica I+D</a:t>
            </a:r>
          </a:p>
          <a:p>
            <a:pPr defTabSz="457200">
              <a:lnSpc>
                <a:spcPct val="90000"/>
              </a:lnSpc>
            </a:pPr>
            <a:endParaRPr lang="es-ES_tradnl" sz="1000" b="0">
              <a:solidFill>
                <a:srgbClr val="003F52"/>
              </a:solidFill>
              <a:latin typeface="Telefonica Text" pitchFamily="50" charset="0"/>
            </a:endParaRPr>
          </a:p>
        </p:txBody>
      </p:sp>
      <p:sp>
        <p:nvSpPr>
          <p:cNvPr id="1030" name="Line 17"/>
          <p:cNvSpPr>
            <a:spLocks noChangeShapeType="1"/>
          </p:cNvSpPr>
          <p:nvPr/>
        </p:nvSpPr>
        <p:spPr bwMode="auto">
          <a:xfrm>
            <a:off x="0" y="6381750"/>
            <a:ext cx="914558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s-ES"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1031" name="Imagen 6" descr="TFN_Logo Port_Azul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900988" y="6510338"/>
            <a:ext cx="84772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Telefonica Headline Light" charset="0"/>
          <a:ea typeface="Arial Unicode MS" pitchFamily="34" charset="-128"/>
          <a:cs typeface="Arial Unicode MS" pitchFamily="34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Telefonica Headline Light" charset="0"/>
          <a:ea typeface="Arial Unicode MS" pitchFamily="34" charset="-128"/>
          <a:cs typeface="Arial Unicode MS" pitchFamily="34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Telefonica Headline Light" charset="0"/>
          <a:ea typeface="Arial Unicode MS" pitchFamily="34" charset="-128"/>
          <a:cs typeface="Arial Unicode MS" pitchFamily="34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Telefonica Headline Light" charset="0"/>
          <a:ea typeface="Arial Unicode MS" pitchFamily="34" charset="-128"/>
          <a:cs typeface="Arial Unicode MS" pitchFamily="3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Telefonica Headline Light" charset="0"/>
          <a:ea typeface="Arial Unicode MS" pitchFamily="34" charset="-128"/>
          <a:cs typeface="Arial Unicode MS" pitchFamily="3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Telefonica Headline Light" charset="0"/>
          <a:ea typeface="Arial Unicode MS" pitchFamily="34" charset="-128"/>
          <a:cs typeface="Arial Unicode MS" pitchFamily="3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Telefonica Headline Light" charset="0"/>
          <a:ea typeface="Arial Unicode MS" pitchFamily="34" charset="-128"/>
          <a:cs typeface="Arial Unicode MS" pitchFamily="3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Telefonica Headline Light" charset="0"/>
          <a:ea typeface="Arial Unicode MS" pitchFamily="34" charset="-128"/>
          <a:cs typeface="Arial Unicode MS" pitchFamily="34" charset="-128"/>
        </a:defRPr>
      </a:lvl9pPr>
    </p:titleStyle>
    <p:bodyStyle>
      <a:lvl1pPr marL="171450" indent="-171450" algn="just" defTabSz="457200" rtl="0" fontAlgn="base">
        <a:spcBef>
          <a:spcPct val="0"/>
        </a:spcBef>
        <a:spcAft>
          <a:spcPts val="600"/>
        </a:spcAft>
        <a:buClr>
          <a:srgbClr val="65C3D4"/>
        </a:buClr>
        <a:buSzPct val="15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536575" indent="-185738" algn="just" defTabSz="457200" rtl="0" fontAlgn="base">
        <a:spcBef>
          <a:spcPct val="0"/>
        </a:spcBef>
        <a:spcAft>
          <a:spcPts val="600"/>
        </a:spcAft>
        <a:buSzPct val="150000"/>
        <a:buChar char="•"/>
        <a:defRPr>
          <a:solidFill>
            <a:schemeClr val="tx1"/>
          </a:solidFill>
          <a:latin typeface="+mn-lt"/>
          <a:ea typeface="+mn-ea"/>
        </a:defRPr>
      </a:lvl2pPr>
      <a:lvl3pPr marL="900113" indent="-184150" algn="just" defTabSz="457200" rtl="0" fontAlgn="base">
        <a:spcBef>
          <a:spcPct val="0"/>
        </a:spcBef>
        <a:spcAft>
          <a:spcPts val="600"/>
        </a:spcAft>
        <a:buSzPct val="150000"/>
        <a:buFont typeface="Lucida Grande" charset="0"/>
        <a:buChar char="›"/>
        <a:defRPr sz="1600">
          <a:solidFill>
            <a:schemeClr val="tx1"/>
          </a:solidFill>
          <a:latin typeface="+mn-lt"/>
          <a:ea typeface="+mn-ea"/>
        </a:defRPr>
      </a:lvl3pPr>
      <a:lvl4pPr marL="1257300" indent="-177800" algn="just" defTabSz="457200" rtl="0" fontAlgn="base">
        <a:spcBef>
          <a:spcPct val="0"/>
        </a:spcBef>
        <a:spcAft>
          <a:spcPts val="600"/>
        </a:spcAft>
        <a:buSzPct val="150000"/>
        <a:buFont typeface="Lucida Grande" charset="0"/>
        <a:buChar char="›"/>
        <a:defRPr sz="1200">
          <a:solidFill>
            <a:schemeClr val="tx1"/>
          </a:solidFill>
          <a:latin typeface="+mn-lt"/>
          <a:ea typeface="+mn-ea"/>
        </a:defRPr>
      </a:lvl4pPr>
      <a:lvl5pPr marL="1614488" indent="-177800" algn="just" defTabSz="457200" rtl="0" fontAlgn="base">
        <a:spcBef>
          <a:spcPct val="0"/>
        </a:spcBef>
        <a:spcAft>
          <a:spcPts val="600"/>
        </a:spcAft>
        <a:buSzPct val="150000"/>
        <a:buFont typeface="Lucida Grande" charset="0"/>
        <a:buChar char="›"/>
        <a:defRPr sz="1200">
          <a:solidFill>
            <a:schemeClr val="tx1"/>
          </a:solidFill>
          <a:latin typeface="+mn-lt"/>
          <a:ea typeface="+mn-ea"/>
        </a:defRPr>
      </a:lvl5pPr>
      <a:lvl6pPr marL="2071688" indent="-177800" algn="just" defTabSz="457200" rtl="0" eaLnBrk="1" fontAlgn="base" hangingPunct="1">
        <a:spcBef>
          <a:spcPct val="0"/>
        </a:spcBef>
        <a:spcAft>
          <a:spcPts val="600"/>
        </a:spcAft>
        <a:buSzPct val="150000"/>
        <a:buFont typeface="Lucida Grande" pitchFamily="4" charset="0"/>
        <a:buChar char="›"/>
        <a:defRPr sz="1200">
          <a:solidFill>
            <a:schemeClr val="tx1"/>
          </a:solidFill>
          <a:latin typeface="+mn-lt"/>
          <a:ea typeface="+mn-ea"/>
        </a:defRPr>
      </a:lvl6pPr>
      <a:lvl7pPr marL="2528888" indent="-177800" algn="just" defTabSz="457200" rtl="0" eaLnBrk="1" fontAlgn="base" hangingPunct="1">
        <a:spcBef>
          <a:spcPct val="0"/>
        </a:spcBef>
        <a:spcAft>
          <a:spcPts val="600"/>
        </a:spcAft>
        <a:buSzPct val="150000"/>
        <a:buFont typeface="Lucida Grande" pitchFamily="4" charset="0"/>
        <a:buChar char="›"/>
        <a:defRPr sz="1200">
          <a:solidFill>
            <a:schemeClr val="tx1"/>
          </a:solidFill>
          <a:latin typeface="+mn-lt"/>
          <a:ea typeface="+mn-ea"/>
        </a:defRPr>
      </a:lvl7pPr>
      <a:lvl8pPr marL="2986088" indent="-177800" algn="just" defTabSz="457200" rtl="0" eaLnBrk="1" fontAlgn="base" hangingPunct="1">
        <a:spcBef>
          <a:spcPct val="0"/>
        </a:spcBef>
        <a:spcAft>
          <a:spcPts val="600"/>
        </a:spcAft>
        <a:buSzPct val="150000"/>
        <a:buFont typeface="Lucida Grande" pitchFamily="4" charset="0"/>
        <a:buChar char="›"/>
        <a:defRPr sz="1200">
          <a:solidFill>
            <a:schemeClr val="tx1"/>
          </a:solidFill>
          <a:latin typeface="+mn-lt"/>
          <a:ea typeface="+mn-ea"/>
        </a:defRPr>
      </a:lvl8pPr>
      <a:lvl9pPr marL="3443288" indent="-177800" algn="just" defTabSz="457200" rtl="0" eaLnBrk="1" fontAlgn="base" hangingPunct="1">
        <a:spcBef>
          <a:spcPct val="0"/>
        </a:spcBef>
        <a:spcAft>
          <a:spcPts val="600"/>
        </a:spcAft>
        <a:buSzPct val="150000"/>
        <a:buFont typeface="Lucida Grande" pitchFamily="4" charset="0"/>
        <a:buChar char="›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11"/>
          <p:cNvSpPr/>
          <p:nvPr/>
        </p:nvSpPr>
        <p:spPr>
          <a:xfrm>
            <a:off x="0" y="5445125"/>
            <a:ext cx="9145588" cy="1412875"/>
          </a:xfrm>
          <a:custGeom>
            <a:avLst/>
            <a:gdLst>
              <a:gd name="connsiteX0" fmla="*/ 0 w 9194204"/>
              <a:gd name="connsiteY0" fmla="*/ 0 h 1932290"/>
              <a:gd name="connsiteX1" fmla="*/ 9194204 w 9194204"/>
              <a:gd name="connsiteY1" fmla="*/ 640478 h 1932290"/>
              <a:gd name="connsiteX2" fmla="*/ 9183349 w 9194204"/>
              <a:gd name="connsiteY2" fmla="*/ 1932290 h 1932290"/>
              <a:gd name="connsiteX3" fmla="*/ 0 w 9194204"/>
              <a:gd name="connsiteY3" fmla="*/ 1921434 h 1932290"/>
              <a:gd name="connsiteX4" fmla="*/ 0 w 9194204"/>
              <a:gd name="connsiteY4" fmla="*/ 0 h 19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4204" h="1932290">
                <a:moveTo>
                  <a:pt x="0" y="0"/>
                </a:moveTo>
                <a:lnTo>
                  <a:pt x="9194204" y="640478"/>
                </a:lnTo>
                <a:cubicBezTo>
                  <a:pt x="9190586" y="1071082"/>
                  <a:pt x="9183349" y="1932290"/>
                  <a:pt x="9183349" y="1932290"/>
                </a:cubicBezTo>
                <a:lnTo>
                  <a:pt x="0" y="19214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800" b="0"/>
          </a:p>
        </p:txBody>
      </p:sp>
      <p:pic>
        <p:nvPicPr>
          <p:cNvPr id="3075" name="Imagen 6" descr="TFN_Logo Port_Azul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2163" y="6108700"/>
            <a:ext cx="161925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Subtítulo 2"/>
          <p:cNvSpPr>
            <a:spLocks/>
          </p:cNvSpPr>
          <p:nvPr/>
        </p:nvSpPr>
        <p:spPr bwMode="auto">
          <a:xfrm>
            <a:off x="265113" y="307975"/>
            <a:ext cx="687705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457200">
              <a:lnSpc>
                <a:spcPts val="3800"/>
              </a:lnSpc>
              <a:spcAft>
                <a:spcPts val="600"/>
              </a:spcAft>
              <a:buClr>
                <a:srgbClr val="65C3D4"/>
              </a:buClr>
              <a:buSzPct val="150000"/>
              <a:buFont typeface="Wingdings" charset="2"/>
              <a:buNone/>
            </a:pPr>
            <a:r>
              <a:rPr lang="es-ES_tradnl" sz="4600" b="0" dirty="0" smtClean="0">
                <a:solidFill>
                  <a:srgbClr val="FFFFFF"/>
                </a:solidFill>
                <a:latin typeface="Telefonica Headline Light" pitchFamily="50" charset="0"/>
              </a:rPr>
              <a:t>KG </a:t>
            </a:r>
            <a:r>
              <a:rPr lang="es-ES_tradnl" sz="4600" b="0" dirty="0" err="1" smtClean="0">
                <a:solidFill>
                  <a:srgbClr val="FFFFFF"/>
                </a:solidFill>
                <a:latin typeface="Telefonica Headline Light" pitchFamily="50" charset="0"/>
              </a:rPr>
              <a:t>iOS</a:t>
            </a:r>
            <a:r>
              <a:rPr lang="es-ES_tradnl" sz="4600" b="0" dirty="0" smtClean="0">
                <a:solidFill>
                  <a:srgbClr val="FFFFFF"/>
                </a:solidFill>
                <a:latin typeface="Telefonica Headline Light" pitchFamily="50" charset="0"/>
              </a:rPr>
              <a:t> </a:t>
            </a:r>
            <a:r>
              <a:rPr lang="es-ES_tradnl" sz="4600" b="0" dirty="0" err="1" smtClean="0">
                <a:solidFill>
                  <a:srgbClr val="FFFFFF"/>
                </a:solidFill>
                <a:latin typeface="Telefonica Headline Light" pitchFamily="50" charset="0"/>
              </a:rPr>
              <a:t>Develoment</a:t>
            </a:r>
            <a:endParaRPr lang="es-ES_tradnl" sz="4600" b="0" dirty="0" smtClean="0">
              <a:solidFill>
                <a:srgbClr val="FFFFFF"/>
              </a:solidFill>
              <a:latin typeface="Telefonica Headline Light" pitchFamily="50" charset="0"/>
            </a:endParaRPr>
          </a:p>
          <a:p>
            <a:pPr defTabSz="457200">
              <a:lnSpc>
                <a:spcPts val="3800"/>
              </a:lnSpc>
              <a:spcAft>
                <a:spcPts val="600"/>
              </a:spcAft>
              <a:buClr>
                <a:srgbClr val="65C3D4"/>
              </a:buClr>
              <a:buSzPct val="150000"/>
              <a:buFont typeface="Wingdings" charset="2"/>
              <a:buNone/>
            </a:pPr>
            <a:r>
              <a:rPr lang="es-ES_tradnl" sz="4600" b="0" dirty="0">
                <a:solidFill>
                  <a:srgbClr val="FFFFFF"/>
                </a:solidFill>
                <a:latin typeface="Telefonica Headline Light" pitchFamily="50" charset="0"/>
              </a:rPr>
              <a:t> </a:t>
            </a:r>
          </a:p>
        </p:txBody>
      </p:sp>
      <p:sp>
        <p:nvSpPr>
          <p:cNvPr id="3077" name="Marcador de fecha 3"/>
          <p:cNvSpPr>
            <a:spLocks/>
          </p:cNvSpPr>
          <p:nvPr/>
        </p:nvSpPr>
        <p:spPr bwMode="auto">
          <a:xfrm>
            <a:off x="295275" y="2838320"/>
            <a:ext cx="4108450" cy="42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72000" rIns="72000" bIns="72000" anchor="b">
            <a:prstTxWarp prst="textNoShape">
              <a:avLst/>
            </a:prstTxWarp>
            <a:spAutoFit/>
          </a:bodyPr>
          <a:lstStyle/>
          <a:p>
            <a:pPr defTabSz="457200">
              <a:buFont typeface="Arial" charset="0"/>
              <a:buNone/>
            </a:pPr>
            <a:r>
              <a:rPr lang="es-ES_tradnl" sz="1800" b="0" dirty="0" smtClean="0">
                <a:solidFill>
                  <a:srgbClr val="FFFFFF"/>
                </a:solidFill>
                <a:latin typeface="Telefonica Headline Light" pitchFamily="50" charset="0"/>
              </a:rPr>
              <a:t>Madrid</a:t>
            </a:r>
          </a:p>
        </p:txBody>
      </p:sp>
      <p:sp>
        <p:nvSpPr>
          <p:cNvPr id="3078" name="Rectangle 7"/>
          <p:cNvSpPr txBox="1">
            <a:spLocks/>
          </p:cNvSpPr>
          <p:nvPr/>
        </p:nvSpPr>
        <p:spPr bwMode="auto">
          <a:xfrm>
            <a:off x="301625" y="1417638"/>
            <a:ext cx="5719763" cy="1191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72000" rIns="72000" bIns="72000">
            <a:prstTxWarp prst="textNoShape">
              <a:avLst/>
            </a:prstTxWarp>
            <a:spAutoFit/>
          </a:bodyPr>
          <a:lstStyle/>
          <a:p>
            <a:pPr defTabSz="457200">
              <a:spcAft>
                <a:spcPts val="600"/>
              </a:spcAft>
              <a:buClr>
                <a:srgbClr val="65C3D4"/>
              </a:buClr>
              <a:buSzPct val="150000"/>
              <a:buFont typeface="Wingdings" charset="2"/>
              <a:buNone/>
            </a:pPr>
            <a:r>
              <a:rPr lang="es-ES_tradnl" sz="3400" b="0" dirty="0" smtClean="0">
                <a:solidFill>
                  <a:srgbClr val="FFFFFF"/>
                </a:solidFill>
                <a:latin typeface="Telefonica Headline Light" pitchFamily="50" charset="0"/>
              </a:rPr>
              <a:t>Desarrollo de una aplicación para </a:t>
            </a:r>
            <a:r>
              <a:rPr lang="es-ES_tradnl" sz="3400" b="0" dirty="0" err="1" smtClean="0">
                <a:solidFill>
                  <a:srgbClr val="FFFFFF"/>
                </a:solidFill>
                <a:latin typeface="Telefonica Headline Light" pitchFamily="50" charset="0"/>
              </a:rPr>
              <a:t>iPhone</a:t>
            </a:r>
            <a:endParaRPr lang="en-US" sz="3400" b="0" dirty="0">
              <a:solidFill>
                <a:srgbClr val="FFFFFF"/>
              </a:solidFill>
              <a:latin typeface="Telefonica Headline Light" pitchFamily="50" charset="0"/>
            </a:endParaRPr>
          </a:p>
        </p:txBody>
      </p:sp>
      <p:sp>
        <p:nvSpPr>
          <p:cNvPr id="3079" name="Rectángulo 7"/>
          <p:cNvSpPr>
            <a:spLocks noChangeArrowheads="1"/>
          </p:cNvSpPr>
          <p:nvPr/>
        </p:nvSpPr>
        <p:spPr bwMode="auto">
          <a:xfrm>
            <a:off x="266700" y="6173788"/>
            <a:ext cx="4573588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900">
                <a:solidFill>
                  <a:srgbClr val="11414F"/>
                </a:solidFill>
                <a:latin typeface="Telefonica Text" pitchFamily="50" charset="0"/>
              </a:rPr>
              <a:t>TELEFÓNICA I+D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5" name="Imagen 4" descr="logo-apple-actual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94" y="762000"/>
            <a:ext cx="1981200" cy="2318004"/>
          </a:xfrm>
          <a:prstGeom prst="rect">
            <a:avLst/>
          </a:prstGeom>
        </p:spPr>
      </p:pic>
      <p:pic>
        <p:nvPicPr>
          <p:cNvPr id="6" name="Imagen 5" descr="apple-iphone-sdk-beta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94" y="1063561"/>
            <a:ext cx="2209800" cy="2016443"/>
          </a:xfrm>
          <a:prstGeom prst="rect">
            <a:avLst/>
          </a:prstGeom>
        </p:spPr>
      </p:pic>
      <p:pic>
        <p:nvPicPr>
          <p:cNvPr id="7" name="Imagen 6" descr="Captura de pantalla 2011-01-07 a las 12.21.5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194" y="3289554"/>
            <a:ext cx="2209800" cy="2174386"/>
          </a:xfrm>
          <a:prstGeom prst="rect">
            <a:avLst/>
          </a:prstGeom>
        </p:spPr>
      </p:pic>
      <p:pic>
        <p:nvPicPr>
          <p:cNvPr id="8" name="Imagen 7" descr="overview_systemlayer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394" y="3594354"/>
            <a:ext cx="2804319" cy="1650234"/>
          </a:xfrm>
          <a:prstGeom prst="rect">
            <a:avLst/>
          </a:prstGeom>
        </p:spPr>
      </p:pic>
      <p:sp>
        <p:nvSpPr>
          <p:cNvPr id="9" name="3 Rectángulo redondeado"/>
          <p:cNvSpPr/>
          <p:nvPr/>
        </p:nvSpPr>
        <p:spPr>
          <a:xfrm>
            <a:off x="2820194" y="2503754"/>
            <a:ext cx="3429000" cy="15716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Necesitamos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 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4 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elementos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EF6A2-42E9-1541-BCD3-A711B4ADC1EB}" type="slidenum">
              <a:rPr lang="es-ES"/>
              <a:pPr/>
              <a:t>10</a:t>
            </a:fld>
            <a:endParaRPr lang="es-ES"/>
          </a:p>
        </p:txBody>
      </p:sp>
      <p:sp>
        <p:nvSpPr>
          <p:cNvPr id="6" name="Rectángulo 5"/>
          <p:cNvSpPr>
            <a:spLocks noChangeArrowheads="1"/>
          </p:cNvSpPr>
          <p:nvPr/>
        </p:nvSpPr>
        <p:spPr bwMode="auto">
          <a:xfrm>
            <a:off x="0" y="0"/>
            <a:ext cx="91455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800" b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72" name="Rectángulo 8"/>
          <p:cNvSpPr>
            <a:spLocks noChangeArrowheads="1"/>
          </p:cNvSpPr>
          <p:nvPr/>
        </p:nvSpPr>
        <p:spPr bwMode="auto">
          <a:xfrm>
            <a:off x="266700" y="2127250"/>
            <a:ext cx="5610225" cy="132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>
              <a:lnSpc>
                <a:spcPts val="4800"/>
              </a:lnSpc>
            </a:pPr>
            <a:r>
              <a:rPr lang="es-ES_tradnl" sz="4200" b="0" dirty="0" smtClean="0">
                <a:solidFill>
                  <a:schemeClr val="bg1"/>
                </a:solidFill>
                <a:latin typeface="Telefonica Headline Light" pitchFamily="50" charset="0"/>
              </a:rPr>
              <a:t>La relación con Apple</a:t>
            </a:r>
          </a:p>
          <a:p>
            <a:pPr defTabSz="457200">
              <a:lnSpc>
                <a:spcPts val="4800"/>
              </a:lnSpc>
            </a:pPr>
            <a:endParaRPr lang="es-ES_tradnl" sz="4200" b="0" dirty="0">
              <a:solidFill>
                <a:schemeClr val="bg1"/>
              </a:solidFill>
              <a:latin typeface="Telefonica Headline Light" pitchFamily="50" charset="0"/>
            </a:endParaRPr>
          </a:p>
        </p:txBody>
      </p:sp>
      <p:sp>
        <p:nvSpPr>
          <p:cNvPr id="7173" name="CuadroTexto 10"/>
          <p:cNvSpPr txBox="1">
            <a:spLocks noChangeArrowheads="1"/>
          </p:cNvSpPr>
          <p:nvPr/>
        </p:nvSpPr>
        <p:spPr bwMode="auto">
          <a:xfrm>
            <a:off x="217488" y="182563"/>
            <a:ext cx="1967694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12500" b="0" dirty="0" smtClean="0">
                <a:solidFill>
                  <a:srgbClr val="54B4CC"/>
                </a:solidFill>
                <a:latin typeface="Telefonica Headline Light" pitchFamily="50" charset="0"/>
              </a:rPr>
              <a:t>02</a:t>
            </a:r>
          </a:p>
          <a:p>
            <a:pPr defTabSz="457200"/>
            <a:endParaRPr lang="es-ES_tradnl" sz="12500" b="0" dirty="0">
              <a:solidFill>
                <a:srgbClr val="54B4CC"/>
              </a:solidFill>
              <a:latin typeface="Telefonica Headline Light" pitchFamily="50" charset="0"/>
            </a:endParaRPr>
          </a:p>
        </p:txBody>
      </p:sp>
      <p:pic>
        <p:nvPicPr>
          <p:cNvPr id="7174" name="Imagen 6" descr="Logo_Blanco_peq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1950" y="6319838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5" name="Rectángulo 9"/>
          <p:cNvSpPr>
            <a:spLocks noChangeArrowheads="1"/>
          </p:cNvSpPr>
          <p:nvPr/>
        </p:nvSpPr>
        <p:spPr bwMode="auto">
          <a:xfrm>
            <a:off x="295275" y="6003925"/>
            <a:ext cx="45735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72000" rIns="72000" bIns="72000" anchor="b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1000" b="0">
                <a:solidFill>
                  <a:schemeClr val="bg1"/>
                </a:solidFill>
                <a:latin typeface="Telefonica Text" pitchFamily="50" charset="0"/>
              </a:rPr>
              <a:t>Telefónica  I+D</a:t>
            </a:r>
          </a:p>
          <a:p>
            <a:pPr defTabSz="457200"/>
            <a:endParaRPr lang="es-ES_tradnl" sz="1000" b="0">
              <a:solidFill>
                <a:schemeClr val="bg1"/>
              </a:solidFill>
              <a:latin typeface="Telefonica Text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5" name="Imagen 4" descr="logo-apple-actual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94" y="762000"/>
            <a:ext cx="1981200" cy="2318004"/>
          </a:xfrm>
          <a:prstGeom prst="rect">
            <a:avLst/>
          </a:prstGeom>
        </p:spPr>
      </p:pic>
      <p:sp>
        <p:nvSpPr>
          <p:cNvPr id="9" name="3 Rectángulo redondeado"/>
          <p:cNvSpPr/>
          <p:nvPr/>
        </p:nvSpPr>
        <p:spPr>
          <a:xfrm>
            <a:off x="2820194" y="3581400"/>
            <a:ext cx="3429000" cy="15716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Tenemos una relacción con </a:t>
            </a:r>
            <a:endParaRPr lang="es-ES" sz="3200" dirty="0" smtClean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Apple…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7"/>
          <p:cNvSpPr txBox="1">
            <a:spLocks/>
          </p:cNvSpPr>
          <p:nvPr/>
        </p:nvSpPr>
        <p:spPr bwMode="auto">
          <a:xfrm>
            <a:off x="3734594" y="1600200"/>
            <a:ext cx="5029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marR="0" lvl="0" indent="-1714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65C3D4"/>
              </a:buClr>
              <a:buSzPct val="150000"/>
              <a:buFont typeface="Wingdings" charset="2"/>
              <a:buChar char="§"/>
              <a:tabLst/>
              <a:defRPr/>
            </a:pPr>
            <a:r>
              <a:rPr kumimoji="0" lang="es-ES_tradnl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ＭＳ Ｐゴシック" charset="-128"/>
              </a:rPr>
              <a:t>Apple fabrica el dispositivo</a:t>
            </a:r>
          </a:p>
          <a:p>
            <a:pPr marL="171450" marR="0" lvl="0" indent="-1714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65C3D4"/>
              </a:buClr>
              <a:buSzPct val="150000"/>
              <a:buFont typeface="Wingdings" charset="2"/>
              <a:buChar char="§"/>
              <a:tabLst/>
              <a:defRPr/>
            </a:pPr>
            <a:r>
              <a:rPr lang="es-ES_tradnl" sz="2000" b="0" kern="0" dirty="0" smtClean="0">
                <a:latin typeface="+mn-lt"/>
                <a:ea typeface="+mn-ea"/>
              </a:rPr>
              <a:t>Apple nos facilita las herramientas</a:t>
            </a:r>
          </a:p>
          <a:p>
            <a:pPr marL="171450" marR="0" lvl="0" indent="-1714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65C3D4"/>
              </a:buClr>
              <a:buSzPct val="150000"/>
              <a:buFont typeface="Wingdings" charset="2"/>
              <a:buChar char="§"/>
              <a:tabLst/>
              <a:defRPr/>
            </a:pPr>
            <a:r>
              <a:rPr kumimoji="0" lang="es-ES_tradnl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ＭＳ Ｐゴシック" charset="-128"/>
              </a:rPr>
              <a:t>Apple</a:t>
            </a:r>
            <a:r>
              <a:rPr kumimoji="0" lang="es-ES_tradnl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ＭＳ Ｐゴシック" charset="-128"/>
              </a:rPr>
              <a:t> aprueba nuestras aplicaciones</a:t>
            </a:r>
            <a:endParaRPr kumimoji="0" lang="es-ES_tradnl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6" name="Imagen 5" descr="Captura de pantalla 2011-01-07 a las 12.42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3400"/>
            <a:ext cx="8992394" cy="5844041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829594" y="2895600"/>
            <a:ext cx="5696744" cy="16764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… que comienza en el</a:t>
            </a:r>
          </a:p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iOS 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Dev Center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es-ES_tradnl" sz="2000" b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http://</a:t>
            </a:r>
            <a:r>
              <a:rPr lang="es-ES_tradnl" sz="2000" b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developer.apple.com</a:t>
            </a:r>
            <a:r>
              <a:rPr lang="es-ES_tradnl" sz="2000" b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s-ES_tradnl" sz="2000" b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devcenter</a:t>
            </a:r>
            <a:r>
              <a:rPr lang="es-ES_tradnl" sz="2000" b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s-ES_tradnl" sz="2000" b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ios</a:t>
            </a:r>
            <a:r>
              <a:rPr lang="es-ES_tradnl" sz="2000" b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s-ES_tradnl" sz="2000" b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index.action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es-ES" sz="3200" dirty="0" smtClean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Flecha izquierda 10"/>
          <p:cNvSpPr/>
          <p:nvPr/>
        </p:nvSpPr>
        <p:spPr bwMode="auto">
          <a:xfrm>
            <a:off x="5410994" y="1600200"/>
            <a:ext cx="1962944" cy="9144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="http://schemas.openxmlformats.org/drawingml/2006/main" xmlns="" xmlns:a14="http://schemas.microsoft.com/office/drawing/2010/main" xmlns:p="http://schemas.openxmlformats.org/presentationml/2006/main" xmlns:mv="urn:schemas-microsoft-com:mac:vml" xmlns:mc="http://schemas.openxmlformats.org/markup-compatibility/2006" xmlns:r="http://schemas.openxmlformats.org/officeDocument/2006/relationship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heSansCorrespondence" pitchFamily="34" charset="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5" name="Imagen 4" descr="Captura de pantalla 2011-01-07 a las 13.01.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0"/>
            <a:ext cx="8535194" cy="6090262"/>
          </a:xfrm>
          <a:prstGeom prst="rect">
            <a:avLst/>
          </a:prstGeom>
        </p:spPr>
      </p:pic>
      <p:sp>
        <p:nvSpPr>
          <p:cNvPr id="6" name="3 Rectángulo redondeado"/>
          <p:cNvSpPr/>
          <p:nvPr/>
        </p:nvSpPr>
        <p:spPr>
          <a:xfrm>
            <a:off x="2670175" y="2209800"/>
            <a:ext cx="3429000" cy="15716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No es sólo el más rápido, 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es el único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!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Flecha izquierda 13"/>
          <p:cNvSpPr/>
          <p:nvPr/>
        </p:nvSpPr>
        <p:spPr bwMode="auto">
          <a:xfrm>
            <a:off x="4572794" y="762000"/>
            <a:ext cx="1143000" cy="6858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="http://schemas.openxmlformats.org/drawingml/2006/main" xmlns="" xmlns:a14="http://schemas.microsoft.com/office/drawing/2010/main" xmlns:p="http://schemas.openxmlformats.org/presentationml/2006/main" xmlns:mv="urn:schemas-microsoft-com:mac:vml" xmlns:mc="http://schemas.openxmlformats.org/markup-compatibility/2006" xmlns:r="http://schemas.openxmlformats.org/officeDocument/2006/relationship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heSansCorrespondence" pitchFamily="34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5" name="Imagen 4" descr="Captura de pantalla 2011-01-07 a las 13.13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5588" cy="5916707"/>
          </a:xfrm>
          <a:prstGeom prst="rect">
            <a:avLst/>
          </a:prstGeom>
        </p:spPr>
      </p:pic>
      <p:sp>
        <p:nvSpPr>
          <p:cNvPr id="6" name="3 Rectángulo redondeado"/>
          <p:cNvSpPr/>
          <p:nvPr/>
        </p:nvSpPr>
        <p:spPr>
          <a:xfrm>
            <a:off x="4115594" y="3886200"/>
            <a:ext cx="3429000" cy="15716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iOS Developer Program!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PREGUNTAR A CESAR COMO SE SUBE UNA APLICACIÓN!!!!</a:t>
            </a:r>
          </a:p>
          <a:p>
            <a:r>
              <a:rPr lang="es-ES_tradnl" dirty="0" err="1" smtClean="0"/>
              <a:t>iTunes</a:t>
            </a:r>
            <a:r>
              <a:rPr lang="es-ES_tradnl" dirty="0" smtClean="0"/>
              <a:t> </a:t>
            </a:r>
            <a:r>
              <a:rPr lang="es-ES_tradnl" dirty="0" err="1" smtClean="0"/>
              <a:t>Connect</a:t>
            </a:r>
            <a:r>
              <a:rPr lang="es-ES_tradnl" dirty="0" smtClean="0"/>
              <a:t>???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15</a:t>
            </a:fld>
            <a:endParaRPr lang="es-E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EF6A2-42E9-1541-BCD3-A711B4ADC1EB}" type="slidenum">
              <a:rPr lang="es-ES"/>
              <a:pPr/>
              <a:t>16</a:t>
            </a:fld>
            <a:endParaRPr lang="es-ES"/>
          </a:p>
        </p:txBody>
      </p:sp>
      <p:sp>
        <p:nvSpPr>
          <p:cNvPr id="6" name="Rectángulo 5"/>
          <p:cNvSpPr>
            <a:spLocks noChangeArrowheads="1"/>
          </p:cNvSpPr>
          <p:nvPr/>
        </p:nvSpPr>
        <p:spPr bwMode="auto">
          <a:xfrm>
            <a:off x="0" y="0"/>
            <a:ext cx="91455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800" b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72" name="Rectángulo 8"/>
          <p:cNvSpPr>
            <a:spLocks noChangeArrowheads="1"/>
          </p:cNvSpPr>
          <p:nvPr/>
        </p:nvSpPr>
        <p:spPr bwMode="auto">
          <a:xfrm>
            <a:off x="266700" y="2127250"/>
            <a:ext cx="5610225" cy="132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>
              <a:lnSpc>
                <a:spcPts val="4800"/>
              </a:lnSpc>
            </a:pPr>
            <a:r>
              <a:rPr lang="es-ES_tradnl" sz="4200" b="0" dirty="0" smtClean="0">
                <a:solidFill>
                  <a:schemeClr val="bg1"/>
                </a:solidFill>
                <a:latin typeface="Telefonica Headline Light" pitchFamily="50" charset="0"/>
              </a:rPr>
              <a:t>El SDK</a:t>
            </a:r>
          </a:p>
          <a:p>
            <a:pPr defTabSz="457200">
              <a:lnSpc>
                <a:spcPts val="4800"/>
              </a:lnSpc>
            </a:pPr>
            <a:endParaRPr lang="es-ES_tradnl" sz="4200" b="0" dirty="0">
              <a:solidFill>
                <a:schemeClr val="bg1"/>
              </a:solidFill>
              <a:latin typeface="Telefonica Headline Light" pitchFamily="50" charset="0"/>
            </a:endParaRPr>
          </a:p>
        </p:txBody>
      </p:sp>
      <p:sp>
        <p:nvSpPr>
          <p:cNvPr id="7173" name="CuadroTexto 10"/>
          <p:cNvSpPr txBox="1">
            <a:spLocks noChangeArrowheads="1"/>
          </p:cNvSpPr>
          <p:nvPr/>
        </p:nvSpPr>
        <p:spPr bwMode="auto">
          <a:xfrm>
            <a:off x="217488" y="182563"/>
            <a:ext cx="1967694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12500" b="0" dirty="0" smtClean="0">
                <a:solidFill>
                  <a:srgbClr val="54B4CC"/>
                </a:solidFill>
                <a:latin typeface="Telefonica Headline Light" pitchFamily="50" charset="0"/>
              </a:rPr>
              <a:t>03</a:t>
            </a:r>
          </a:p>
          <a:p>
            <a:pPr defTabSz="457200"/>
            <a:endParaRPr lang="es-ES_tradnl" sz="12500" b="0" dirty="0">
              <a:solidFill>
                <a:srgbClr val="54B4CC"/>
              </a:solidFill>
              <a:latin typeface="Telefonica Headline Light" pitchFamily="50" charset="0"/>
            </a:endParaRPr>
          </a:p>
        </p:txBody>
      </p:sp>
      <p:pic>
        <p:nvPicPr>
          <p:cNvPr id="7174" name="Imagen 6" descr="Logo_Blanco_peq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1950" y="6319838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5" name="Rectángulo 9"/>
          <p:cNvSpPr>
            <a:spLocks noChangeArrowheads="1"/>
          </p:cNvSpPr>
          <p:nvPr/>
        </p:nvSpPr>
        <p:spPr bwMode="auto">
          <a:xfrm>
            <a:off x="295275" y="6003925"/>
            <a:ext cx="45735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72000" rIns="72000" bIns="72000" anchor="b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1000" b="0">
                <a:solidFill>
                  <a:schemeClr val="bg1"/>
                </a:solidFill>
                <a:latin typeface="Telefonica Text" pitchFamily="50" charset="0"/>
              </a:rPr>
              <a:t>Telefónica  I+D</a:t>
            </a:r>
          </a:p>
          <a:p>
            <a:pPr defTabSz="457200"/>
            <a:endParaRPr lang="es-ES_tradnl" sz="1000" b="0">
              <a:solidFill>
                <a:schemeClr val="bg1"/>
              </a:solidFill>
              <a:latin typeface="Telefonica Text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3" name="Imagen 2" descr="instruments_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794" y="3352800"/>
            <a:ext cx="2438400" cy="2438400"/>
          </a:xfrm>
          <a:prstGeom prst="rect">
            <a:avLst/>
          </a:prstGeom>
        </p:spPr>
      </p:pic>
      <p:pic>
        <p:nvPicPr>
          <p:cNvPr id="4" name="Imagen 3" descr="512-interface-buil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94" y="3083718"/>
            <a:ext cx="2707481" cy="2707481"/>
          </a:xfrm>
          <a:prstGeom prst="rect">
            <a:avLst/>
          </a:prstGeom>
        </p:spPr>
      </p:pic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794" y="812800"/>
            <a:ext cx="2235200" cy="2235200"/>
          </a:xfrm>
          <a:prstGeom prst="rect">
            <a:avLst/>
          </a:prstGeom>
        </p:spPr>
      </p:pic>
      <p:pic>
        <p:nvPicPr>
          <p:cNvPr id="6" name="Imagen 5" descr="iphone-simulator-3-2-ic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675" y="650080"/>
            <a:ext cx="2397919" cy="239791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94" y="762000"/>
            <a:ext cx="2895600" cy="2895600"/>
          </a:xfrm>
          <a:prstGeom prst="rect">
            <a:avLst/>
          </a:prstGeom>
        </p:spPr>
      </p:pic>
      <p:sp>
        <p:nvSpPr>
          <p:cNvPr id="10" name="Rectangle 7"/>
          <p:cNvSpPr txBox="1">
            <a:spLocks/>
          </p:cNvSpPr>
          <p:nvPr/>
        </p:nvSpPr>
        <p:spPr bwMode="auto">
          <a:xfrm>
            <a:off x="3353594" y="2514600"/>
            <a:ext cx="518795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marR="0" lvl="0" indent="-1714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65C3D4"/>
              </a:buClr>
              <a:buSzPct val="150000"/>
              <a:buFont typeface="Wingdings" charset="2"/>
              <a:buChar char="§"/>
              <a:tabLst/>
              <a:defRPr/>
            </a:pPr>
            <a:r>
              <a:rPr lang="es-ES_tradnl" sz="1800" b="0" kern="0" dirty="0" err="1" smtClean="0">
                <a:latin typeface="+mn-lt"/>
                <a:ea typeface="+mn-ea"/>
              </a:rPr>
              <a:t>Xcode</a:t>
            </a:r>
            <a:r>
              <a:rPr lang="es-ES_tradnl" sz="1800" b="0" kern="0" dirty="0" smtClean="0">
                <a:latin typeface="+mn-lt"/>
                <a:ea typeface="+mn-ea"/>
              </a:rPr>
              <a:t> es el </a:t>
            </a:r>
            <a:r>
              <a:rPr lang="es-ES_tradnl" sz="1800" b="0" kern="0" dirty="0" err="1" smtClean="0">
                <a:latin typeface="+mn-lt"/>
                <a:ea typeface="+mn-ea"/>
              </a:rPr>
              <a:t>front</a:t>
            </a:r>
            <a:r>
              <a:rPr lang="es-ES_tradnl" sz="1800" b="0" kern="0" dirty="0" smtClean="0">
                <a:latin typeface="+mn-lt"/>
                <a:ea typeface="+mn-ea"/>
              </a:rPr>
              <a:t>-</a:t>
            </a:r>
            <a:r>
              <a:rPr lang="es-ES_tradnl" sz="1800" b="0" kern="0" dirty="0" err="1" smtClean="0">
                <a:latin typeface="+mn-lt"/>
                <a:ea typeface="+mn-ea"/>
              </a:rPr>
              <a:t>end</a:t>
            </a:r>
            <a:r>
              <a:rPr lang="es-ES_tradnl" sz="1800" b="0" kern="0" dirty="0" smtClean="0">
                <a:latin typeface="+mn-lt"/>
                <a:ea typeface="+mn-ea"/>
              </a:rPr>
              <a:t> de los comandos:</a:t>
            </a:r>
          </a:p>
          <a:p>
            <a:pPr marL="536575" marR="0" lvl="1" indent="-185738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50000"/>
              <a:buFontTx/>
              <a:buChar char="•"/>
              <a:tabLst/>
              <a:defRPr/>
            </a:pPr>
            <a:r>
              <a:rPr kumimoji="0" lang="es-ES_tradnl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compilar -&gt;&gt; </a:t>
            </a:r>
            <a:r>
              <a:rPr kumimoji="0" lang="es-ES_tradnl" sz="18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gcc</a:t>
            </a:r>
            <a:endParaRPr kumimoji="0" lang="es-ES_tradnl" sz="18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536575" marR="0" lvl="1" indent="-185738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50000"/>
              <a:buFontTx/>
              <a:buChar char="•"/>
              <a:tabLst/>
              <a:defRPr/>
            </a:pPr>
            <a:r>
              <a:rPr lang="es-ES_tradnl" sz="1800" b="0" kern="0" dirty="0" err="1">
                <a:latin typeface="+mn-lt"/>
                <a:ea typeface="+mn-ea"/>
              </a:rPr>
              <a:t>l</a:t>
            </a:r>
            <a:r>
              <a:rPr lang="es-ES_tradnl" sz="1800" b="0" kern="0" dirty="0" err="1" smtClean="0">
                <a:latin typeface="+mn-lt"/>
                <a:ea typeface="+mn-ea"/>
              </a:rPr>
              <a:t>incar</a:t>
            </a:r>
            <a:r>
              <a:rPr lang="es-ES_tradnl" sz="1800" b="0" kern="0" dirty="0" smtClean="0">
                <a:latin typeface="+mn-lt"/>
                <a:ea typeface="+mn-ea"/>
              </a:rPr>
              <a:t> -&gt;&gt; </a:t>
            </a:r>
            <a:r>
              <a:rPr lang="es-ES_tradnl" sz="1800" b="0" kern="0" dirty="0" err="1" smtClean="0">
                <a:latin typeface="+mn-lt"/>
                <a:ea typeface="+mn-ea"/>
              </a:rPr>
              <a:t>ld</a:t>
            </a:r>
            <a:endParaRPr lang="es-ES_tradnl" sz="1800" b="0" kern="0" dirty="0" smtClean="0">
              <a:latin typeface="+mn-lt"/>
              <a:ea typeface="+mn-ea"/>
            </a:endParaRPr>
          </a:p>
          <a:p>
            <a:pPr marL="536575" marR="0" lvl="1" indent="-185738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50000"/>
              <a:buFontTx/>
              <a:buChar char="•"/>
              <a:tabLst/>
              <a:defRPr/>
            </a:pPr>
            <a:r>
              <a:rPr lang="es-ES_tradnl" sz="1800" b="0" kern="0" dirty="0" err="1">
                <a:latin typeface="+mn-lt"/>
                <a:ea typeface="+mn-ea"/>
              </a:rPr>
              <a:t>d</a:t>
            </a:r>
            <a:r>
              <a:rPr lang="es-ES_tradnl" sz="1800" b="0" kern="0" dirty="0" err="1" smtClean="0">
                <a:latin typeface="+mn-lt"/>
                <a:ea typeface="+mn-ea"/>
              </a:rPr>
              <a:t>ebuguear</a:t>
            </a:r>
            <a:r>
              <a:rPr lang="es-ES_tradnl" sz="1800" b="0" kern="0" dirty="0" smtClean="0">
                <a:latin typeface="+mn-lt"/>
                <a:ea typeface="+mn-ea"/>
              </a:rPr>
              <a:t> -&gt;&gt; </a:t>
            </a:r>
            <a:r>
              <a:rPr lang="es-ES_tradnl" sz="1800" b="0" kern="0" dirty="0" err="1" smtClean="0">
                <a:latin typeface="+mn-lt"/>
                <a:ea typeface="+mn-ea"/>
              </a:rPr>
              <a:t>gdb</a:t>
            </a:r>
            <a:endParaRPr lang="es-ES_tradnl" sz="1800" b="0" kern="0" dirty="0" smtClean="0">
              <a:latin typeface="+mn-lt"/>
              <a:ea typeface="+mn-ea"/>
            </a:endParaRPr>
          </a:p>
          <a:p>
            <a:pPr marL="536575" marR="0" lvl="1" indent="-185738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50000"/>
              <a:buFontTx/>
              <a:buChar char="•"/>
              <a:tabLst/>
              <a:defRPr/>
            </a:pPr>
            <a:r>
              <a:rPr lang="es-ES_tradnl" sz="1800" b="0" kern="0" dirty="0" smtClean="0">
                <a:latin typeface="+mn-lt"/>
                <a:ea typeface="+mn-ea"/>
              </a:rPr>
              <a:t>SCM -&gt;&gt; </a:t>
            </a:r>
            <a:r>
              <a:rPr lang="es-ES_tradnl" sz="1800" b="0" kern="0" dirty="0" err="1" smtClean="0">
                <a:latin typeface="+mn-lt"/>
                <a:ea typeface="+mn-ea"/>
              </a:rPr>
              <a:t>svn</a:t>
            </a:r>
            <a:r>
              <a:rPr lang="es-ES_tradnl" sz="1800" b="0" kern="0" dirty="0" smtClean="0">
                <a:latin typeface="+mn-lt"/>
                <a:ea typeface="+mn-ea"/>
              </a:rPr>
              <a:t>, </a:t>
            </a:r>
            <a:r>
              <a:rPr lang="es-ES_tradnl" sz="1800" b="0" kern="0" dirty="0" err="1" smtClean="0">
                <a:latin typeface="+mn-lt"/>
                <a:ea typeface="+mn-ea"/>
              </a:rPr>
              <a:t>cvs</a:t>
            </a:r>
            <a:endParaRPr lang="es-ES_tradnl" sz="1800" b="0" kern="0" dirty="0" smtClean="0">
              <a:latin typeface="+mn-lt"/>
              <a:ea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0F27-AD77-A047-B47B-80A7C1BB0B5A}" type="slidenum">
              <a:rPr lang="es-ES"/>
              <a:pPr/>
              <a:t>1</a:t>
            </a:fld>
            <a:endParaRPr lang="es-ES"/>
          </a:p>
        </p:txBody>
      </p:sp>
      <p:sp>
        <p:nvSpPr>
          <p:cNvPr id="6147" name="Subtítulo 2"/>
          <p:cNvSpPr>
            <a:spLocks noGrp="1"/>
          </p:cNvSpPr>
          <p:nvPr>
            <p:ph type="subTitle" idx="4294967295"/>
          </p:nvPr>
        </p:nvSpPr>
        <p:spPr>
          <a:xfrm>
            <a:off x="1522413" y="561975"/>
            <a:ext cx="1619250" cy="549275"/>
          </a:xfrm>
        </p:spPr>
        <p:txBody>
          <a:bodyPr/>
          <a:lstStyle/>
          <a:p>
            <a:pPr marL="0" indent="0" algn="l">
              <a:lnSpc>
                <a:spcPts val="4000"/>
              </a:lnSpc>
              <a:buFont typeface="Wingdings" charset="2"/>
              <a:buNone/>
            </a:pPr>
            <a:r>
              <a:rPr lang="es-ES_tradnl" sz="3600" b="1">
                <a:solidFill>
                  <a:schemeClr val="tx2"/>
                </a:solidFill>
                <a:latin typeface="Telefonica Headline Light" pitchFamily="50" charset="0"/>
              </a:rPr>
              <a:t>Índice</a:t>
            </a:r>
          </a:p>
        </p:txBody>
      </p:sp>
      <p:sp>
        <p:nvSpPr>
          <p:cNvPr id="6148" name="Rectángulo 8"/>
          <p:cNvSpPr>
            <a:spLocks noChangeArrowheads="1"/>
          </p:cNvSpPr>
          <p:nvPr/>
        </p:nvSpPr>
        <p:spPr bwMode="auto">
          <a:xfrm>
            <a:off x="1522413" y="1549400"/>
            <a:ext cx="6002337" cy="437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Título del capítulo, máximo 1 línea, </a:t>
            </a: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Subtítulo 1</a:t>
            </a: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Subtítulo 2</a:t>
            </a:r>
          </a:p>
          <a:p>
            <a:pPr defTabSz="457200"/>
            <a:endParaRPr lang="es-ES_tradnl" sz="1800" b="0">
              <a:solidFill>
                <a:srgbClr val="11414F"/>
              </a:solidFill>
              <a:latin typeface="Telefonica Headline Light" pitchFamily="50" charset="0"/>
            </a:endParaRP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Título del capítulo</a:t>
            </a: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Subtítulo 1</a:t>
            </a: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Subtítulo 2</a:t>
            </a:r>
          </a:p>
          <a:p>
            <a:pPr defTabSz="457200"/>
            <a:endParaRPr lang="es-ES_tradnl" sz="1800" b="0">
              <a:solidFill>
                <a:srgbClr val="11414F"/>
              </a:solidFill>
              <a:latin typeface="Telefonica Headline Light" pitchFamily="50" charset="0"/>
            </a:endParaRP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Título del capítulo</a:t>
            </a: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Subtítulo 1</a:t>
            </a: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Subtítulo 2</a:t>
            </a:r>
          </a:p>
          <a:p>
            <a:pPr defTabSz="457200"/>
            <a:endParaRPr lang="es-ES_tradnl" sz="1800" b="0">
              <a:solidFill>
                <a:srgbClr val="11414F"/>
              </a:solidFill>
              <a:latin typeface="Telefonica Headline Light" pitchFamily="50" charset="0"/>
            </a:endParaRP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Título del capítulo</a:t>
            </a: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Subtítulo 1</a:t>
            </a:r>
          </a:p>
          <a:p>
            <a:pPr defTabSz="457200"/>
            <a:r>
              <a:rPr lang="es-ES_tradnl" sz="1800" b="0">
                <a:solidFill>
                  <a:srgbClr val="11414F"/>
                </a:solidFill>
                <a:latin typeface="Telefonica Headline Light" pitchFamily="50" charset="0"/>
              </a:rPr>
              <a:t>Subtítulo 2</a:t>
            </a:r>
          </a:p>
        </p:txBody>
      </p:sp>
      <p:sp>
        <p:nvSpPr>
          <p:cNvPr id="6149" name="CuadroTexto 10"/>
          <p:cNvSpPr txBox="1">
            <a:spLocks noChangeArrowheads="1"/>
          </p:cNvSpPr>
          <p:nvPr/>
        </p:nvSpPr>
        <p:spPr bwMode="auto">
          <a:xfrm>
            <a:off x="582613" y="1414463"/>
            <a:ext cx="8604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5000" b="0">
                <a:solidFill>
                  <a:schemeClr val="accent2"/>
                </a:solidFill>
                <a:latin typeface="Telefonica Headline Light" pitchFamily="50" charset="0"/>
              </a:rPr>
              <a:t>01</a:t>
            </a:r>
          </a:p>
        </p:txBody>
      </p:sp>
      <p:sp>
        <p:nvSpPr>
          <p:cNvPr id="6150" name="CuadroTexto 12"/>
          <p:cNvSpPr txBox="1">
            <a:spLocks noChangeArrowheads="1"/>
          </p:cNvSpPr>
          <p:nvPr/>
        </p:nvSpPr>
        <p:spPr bwMode="auto">
          <a:xfrm>
            <a:off x="582613" y="2509838"/>
            <a:ext cx="8604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5000" b="0">
                <a:solidFill>
                  <a:schemeClr val="accent2"/>
                </a:solidFill>
                <a:latin typeface="Telefonica Headline Light" pitchFamily="50" charset="0"/>
              </a:rPr>
              <a:t>02</a:t>
            </a:r>
          </a:p>
        </p:txBody>
      </p:sp>
      <p:sp>
        <p:nvSpPr>
          <p:cNvPr id="6151" name="CuadroTexto 13"/>
          <p:cNvSpPr txBox="1">
            <a:spLocks noChangeArrowheads="1"/>
          </p:cNvSpPr>
          <p:nvPr/>
        </p:nvSpPr>
        <p:spPr bwMode="auto">
          <a:xfrm>
            <a:off x="582613" y="3603625"/>
            <a:ext cx="8604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5000" b="0">
                <a:solidFill>
                  <a:schemeClr val="accent2"/>
                </a:solidFill>
                <a:latin typeface="Telefonica Headline Light" pitchFamily="50" charset="0"/>
              </a:rPr>
              <a:t>03</a:t>
            </a:r>
          </a:p>
        </p:txBody>
      </p:sp>
      <p:sp>
        <p:nvSpPr>
          <p:cNvPr id="6152" name="CuadroTexto 14"/>
          <p:cNvSpPr txBox="1">
            <a:spLocks noChangeArrowheads="1"/>
          </p:cNvSpPr>
          <p:nvPr/>
        </p:nvSpPr>
        <p:spPr bwMode="auto">
          <a:xfrm>
            <a:off x="582613" y="4697413"/>
            <a:ext cx="8604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5000" b="0">
                <a:solidFill>
                  <a:schemeClr val="accent2"/>
                </a:solidFill>
                <a:latin typeface="Telefonica Headline Light" pitchFamily="50" charset="0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829594" y="2819400"/>
            <a:ext cx="3429000" cy="15716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Qué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windows </a:t>
            </a:r>
            <a:r>
              <a:rPr lang="es-ES" sz="2000" b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encontramos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?</a:t>
            </a:r>
          </a:p>
        </p:txBody>
      </p:sp>
      <p:pic>
        <p:nvPicPr>
          <p:cNvPr id="9" name="Imagen 8" descr="20070709-ventanas-oj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582" y="152400"/>
            <a:ext cx="4235006" cy="6553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pic>
        <p:nvPicPr>
          <p:cNvPr id="6" name="Imagen 5" descr="Captura de pantalla 2011-01-07 a las 14.00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994" y="904875"/>
            <a:ext cx="4961905" cy="3829050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184275" y="3810000"/>
            <a:ext cx="3200400" cy="1462075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editor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pic>
        <p:nvPicPr>
          <p:cNvPr id="8" name="Imagen 7" descr="Captura de pantalla 2011-01-07 a las 14.03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94" y="914400"/>
            <a:ext cx="6942538" cy="4018317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184274" y="3810000"/>
            <a:ext cx="3921920" cy="1462075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documentación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pic>
        <p:nvPicPr>
          <p:cNvPr id="6" name="Imagen 5" descr="Captura de pantalla 2011-01-07 a las 14.06.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94" y="685800"/>
            <a:ext cx="5124450" cy="3988408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184274" y="3810000"/>
            <a:ext cx="3921920" cy="1462075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build…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pic>
        <p:nvPicPr>
          <p:cNvPr id="8" name="Imagen 7" descr="Captura de pantalla 2011-01-10 a las 09.04.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794" y="1447800"/>
            <a:ext cx="5181600" cy="2773131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184274" y="3810000"/>
            <a:ext cx="3921920" cy="1462075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…consola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pic>
        <p:nvPicPr>
          <p:cNvPr id="6" name="Imagen 5" descr="Captura de pantalla 2011-01-10 a las 09.08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594" y="762000"/>
            <a:ext cx="5549900" cy="3806560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184274" y="3810000"/>
            <a:ext cx="3921920" cy="1462075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…debuguer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pic>
        <p:nvPicPr>
          <p:cNvPr id="8" name="Imagen 7" descr="Captura de pantalla 2011-01-10 a las 09.10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4" y="685800"/>
            <a:ext cx="6630194" cy="3981012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184274" y="3810000"/>
            <a:ext cx="3921920" cy="1462075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…proyecto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26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pic>
        <p:nvPicPr>
          <p:cNvPr id="6" name="Imagen 5" descr="Captura de pantalla 2011-01-10 a las 09.12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994" y="304800"/>
            <a:ext cx="4167228" cy="4724983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565274" y="3810000"/>
            <a:ext cx="2931320" cy="1462075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…info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27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565274" y="3810000"/>
            <a:ext cx="3617120" cy="1462075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…organizer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28</a:t>
            </a:fld>
            <a:endParaRPr lang="es-ES"/>
          </a:p>
        </p:txBody>
      </p:sp>
      <p:pic>
        <p:nvPicPr>
          <p:cNvPr id="5" name="Imagen 4" descr="x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4" y="152400"/>
            <a:ext cx="1524000" cy="1524000"/>
          </a:xfrm>
          <a:prstGeom prst="rect">
            <a:avLst/>
          </a:prstGeom>
        </p:spPr>
      </p:pic>
      <p:pic>
        <p:nvPicPr>
          <p:cNvPr id="8" name="Imagen 7" descr="Captura de pantalla 2011-01-10 a las 09.15.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394" y="457200"/>
            <a:ext cx="5718379" cy="4226974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1565274" y="3810000"/>
            <a:ext cx="2931320" cy="1462075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…SCM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EF6A2-42E9-1541-BCD3-A711B4ADC1EB}" type="slidenum">
              <a:rPr lang="es-ES"/>
              <a:pPr/>
              <a:t>2</a:t>
            </a:fld>
            <a:endParaRPr lang="es-ES"/>
          </a:p>
        </p:txBody>
      </p:sp>
      <p:sp>
        <p:nvSpPr>
          <p:cNvPr id="6" name="Rectángulo 5"/>
          <p:cNvSpPr>
            <a:spLocks noChangeArrowheads="1"/>
          </p:cNvSpPr>
          <p:nvPr/>
        </p:nvSpPr>
        <p:spPr bwMode="auto">
          <a:xfrm>
            <a:off x="0" y="0"/>
            <a:ext cx="91455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800" b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72" name="Rectángulo 8"/>
          <p:cNvSpPr>
            <a:spLocks noChangeArrowheads="1"/>
          </p:cNvSpPr>
          <p:nvPr/>
        </p:nvSpPr>
        <p:spPr bwMode="auto">
          <a:xfrm>
            <a:off x="266700" y="2127250"/>
            <a:ext cx="56102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>
              <a:lnSpc>
                <a:spcPts val="4800"/>
              </a:lnSpc>
            </a:pPr>
            <a:r>
              <a:rPr lang="es-ES_tradnl" sz="4200" b="0">
                <a:solidFill>
                  <a:schemeClr val="bg1"/>
                </a:solidFill>
                <a:latin typeface="Telefonica Headline Light" pitchFamily="50" charset="0"/>
              </a:rPr>
              <a:t>Título del capítulo</a:t>
            </a:r>
          </a:p>
          <a:p>
            <a:pPr defTabSz="457200">
              <a:lnSpc>
                <a:spcPts val="4800"/>
              </a:lnSpc>
            </a:pPr>
            <a:r>
              <a:rPr lang="es-ES_tradnl" sz="4200" b="0">
                <a:solidFill>
                  <a:schemeClr val="bg1"/>
                </a:solidFill>
                <a:latin typeface="Telefonica Headline Light" pitchFamily="50" charset="0"/>
              </a:rPr>
              <a:t>Máximo 3 líneas</a:t>
            </a:r>
          </a:p>
          <a:p>
            <a:pPr defTabSz="457200">
              <a:lnSpc>
                <a:spcPts val="4800"/>
              </a:lnSpc>
            </a:pPr>
            <a:endParaRPr lang="es-ES_tradnl" sz="4200" b="0">
              <a:solidFill>
                <a:schemeClr val="bg1"/>
              </a:solidFill>
              <a:latin typeface="Telefonica Headline Light" pitchFamily="50" charset="0"/>
            </a:endParaRPr>
          </a:p>
        </p:txBody>
      </p:sp>
      <p:sp>
        <p:nvSpPr>
          <p:cNvPr id="7173" name="CuadroTexto 10"/>
          <p:cNvSpPr txBox="1">
            <a:spLocks noChangeArrowheads="1"/>
          </p:cNvSpPr>
          <p:nvPr/>
        </p:nvSpPr>
        <p:spPr bwMode="auto">
          <a:xfrm>
            <a:off x="217488" y="182563"/>
            <a:ext cx="1890712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12500" b="0">
                <a:solidFill>
                  <a:srgbClr val="54B4CC"/>
                </a:solidFill>
                <a:latin typeface="Telefonica Headline Light" pitchFamily="50" charset="0"/>
              </a:rPr>
              <a:t>01</a:t>
            </a:r>
          </a:p>
        </p:txBody>
      </p:sp>
      <p:pic>
        <p:nvPicPr>
          <p:cNvPr id="7174" name="Imagen 6" descr="Logo_Blanco_peq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1950" y="6319838"/>
            <a:ext cx="800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5" name="Rectángulo 9"/>
          <p:cNvSpPr>
            <a:spLocks noChangeArrowheads="1"/>
          </p:cNvSpPr>
          <p:nvPr/>
        </p:nvSpPr>
        <p:spPr bwMode="auto">
          <a:xfrm>
            <a:off x="295275" y="6003925"/>
            <a:ext cx="457358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72000" rIns="72000" bIns="72000" anchor="b">
            <a:prstTxWarp prst="textNoShape">
              <a:avLst/>
            </a:prstTxWarp>
            <a:spAutoFit/>
          </a:bodyPr>
          <a:lstStyle/>
          <a:p>
            <a:pPr defTabSz="457200"/>
            <a:r>
              <a:rPr lang="es-ES_tradnl" sz="1000" b="0">
                <a:solidFill>
                  <a:schemeClr val="bg1"/>
                </a:solidFill>
                <a:latin typeface="Telefonica Text" pitchFamily="50" charset="0"/>
              </a:rPr>
              <a:t>Telefónica  I+D</a:t>
            </a:r>
          </a:p>
          <a:p>
            <a:pPr defTabSz="457200"/>
            <a:endParaRPr lang="es-ES_tradnl" sz="1000" b="0">
              <a:solidFill>
                <a:schemeClr val="bg1"/>
              </a:solidFill>
              <a:latin typeface="Telefonica Text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29</a:t>
            </a:fld>
            <a:endParaRPr lang="es-ES"/>
          </a:p>
        </p:txBody>
      </p:sp>
      <p:pic>
        <p:nvPicPr>
          <p:cNvPr id="6" name="Imagen 5" descr="iphone-simulator-3-2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650080"/>
            <a:ext cx="2397919" cy="2397919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3582194" y="2514600"/>
            <a:ext cx="4419600" cy="18288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El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simulador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nos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ayuda a testear y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debuguear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…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30</a:t>
            </a:fld>
            <a:endParaRPr lang="es-ES"/>
          </a:p>
        </p:txBody>
      </p:sp>
      <p:pic>
        <p:nvPicPr>
          <p:cNvPr id="6" name="Imagen 5" descr="iphone-simulator-3-2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6" y="152400"/>
            <a:ext cx="1331120" cy="1331120"/>
          </a:xfrm>
          <a:prstGeom prst="rect">
            <a:avLst/>
          </a:prstGeom>
        </p:spPr>
      </p:pic>
      <p:pic>
        <p:nvPicPr>
          <p:cNvPr id="5" name="Imagen 4" descr="Captura de pantalla 2011-01-10 a las 09.22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3" y="1600200"/>
            <a:ext cx="2292221" cy="4191000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3831036" y="3352800"/>
            <a:ext cx="3256358" cy="18288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… tanto en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portrait 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como en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landscape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Imagen 8" descr="Captura de pantalla 2011-01-10 a las 09.21.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036" y="685800"/>
            <a:ext cx="4495800" cy="238188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31</a:t>
            </a:fld>
            <a:endParaRPr lang="es-ES"/>
          </a:p>
        </p:txBody>
      </p:sp>
      <p:pic>
        <p:nvPicPr>
          <p:cNvPr id="5" name="Imagen 4" descr="512-interface-buil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94" y="802481"/>
            <a:ext cx="2514600" cy="2514600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3582194" y="2514600"/>
            <a:ext cx="4495800" cy="18288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El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i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nterfaz builder 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nos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facilita 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la creación de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 la parte gr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áfica 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de la aplicación…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32</a:t>
            </a:fld>
            <a:endParaRPr lang="es-ES"/>
          </a:p>
        </p:txBody>
      </p:sp>
      <p:pic>
        <p:nvPicPr>
          <p:cNvPr id="6" name="Imagen 5" descr="Captura de pantalla 2011-01-10 a las 09.40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94" y="304800"/>
            <a:ext cx="4378114" cy="5105400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534194" y="1981200"/>
            <a:ext cx="4038600" cy="18288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Estas son las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ventanas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principales</a:t>
            </a:r>
            <a:endParaRPr lang="es-ES" sz="2000" b="0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7" name="3 Rectángulo redondeado"/>
          <p:cNvSpPr/>
          <p:nvPr/>
        </p:nvSpPr>
        <p:spPr>
          <a:xfrm>
            <a:off x="572294" y="3886200"/>
            <a:ext cx="4495800" cy="18288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La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ventana principal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muestra todos los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objectos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del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“interfaz builder document”, el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XIB</a:t>
            </a:r>
            <a:endParaRPr lang="es-ES" sz="2000" b="0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Imagen 7" descr="Captura de pantalla 2011-01-10 a las 09.49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194" y="1454891"/>
            <a:ext cx="5105400" cy="22942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34</a:t>
            </a:fld>
            <a:endParaRPr lang="es-ES"/>
          </a:p>
        </p:txBody>
      </p:sp>
      <p:pic>
        <p:nvPicPr>
          <p:cNvPr id="5" name="Imagen 4" descr="Captura de pantalla 2011-01-10 a las 09.58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675" y="609600"/>
            <a:ext cx="2754884" cy="4318000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572294" y="3886200"/>
            <a:ext cx="4495800" cy="18288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La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view 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donde diseñamos la pantalla</a:t>
            </a:r>
            <a:endParaRPr lang="es-ES" sz="2000" b="0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A4EE-F574-C040-AA71-D1B21C0999D6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7" name="3 Rectángulo redondeado"/>
          <p:cNvSpPr/>
          <p:nvPr/>
        </p:nvSpPr>
        <p:spPr>
          <a:xfrm>
            <a:off x="572294" y="3886200"/>
            <a:ext cx="4495800" cy="18288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El 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attribute inspector 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donde diseñamos la pantalla</a:t>
            </a:r>
            <a:endParaRPr lang="es-ES" sz="2000" b="0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 descr="Captura de pantalla 2011-01-10 a las 10.00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594" y="381000"/>
            <a:ext cx="2467901" cy="4953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5DB84-EDC1-0347-AC95-30683021BE81}" type="slidenum">
              <a:rPr lang="es-ES"/>
              <a:pPr/>
              <a:t>36</a:t>
            </a:fld>
            <a:endParaRPr lang="es-ES"/>
          </a:p>
        </p:txBody>
      </p:sp>
      <p:sp>
        <p:nvSpPr>
          <p:cNvPr id="8195" name="Rectangle 5"/>
          <p:cNvSpPr>
            <a:spLocks noGrp="1"/>
          </p:cNvSpPr>
          <p:nvPr>
            <p:ph type="title"/>
          </p:nvPr>
        </p:nvSpPr>
        <p:spPr>
          <a:xfrm>
            <a:off x="411163" y="274638"/>
            <a:ext cx="7945437" cy="530225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n-US" dirty="0"/>
          </a:p>
        </p:txBody>
      </p:sp>
      <p:sp>
        <p:nvSpPr>
          <p:cNvPr id="8196" name="Rectangle 7"/>
          <p:cNvSpPr>
            <a:spLocks noGrp="1"/>
          </p:cNvSpPr>
          <p:nvPr>
            <p:ph type="body" idx="1"/>
          </p:nvPr>
        </p:nvSpPr>
        <p:spPr>
          <a:xfrm>
            <a:off x="349250" y="1122363"/>
            <a:ext cx="8399463" cy="4613275"/>
          </a:xfrm>
        </p:spPr>
        <p:txBody>
          <a:bodyPr/>
          <a:lstStyle/>
          <a:p>
            <a:r>
              <a:rPr lang="es-ES_tradnl" dirty="0"/>
              <a:t>Haga</a:t>
            </a:r>
            <a:r>
              <a:rPr lang="es-ES_tradnl" dirty="0" smtClean="0"/>
              <a:t> para </a:t>
            </a:r>
            <a:r>
              <a:rPr lang="es-ES_tradnl" dirty="0"/>
              <a:t>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6281A-2A13-B44C-BFF7-F3F7A70BD244}" type="slidenum">
              <a:rPr lang="es-ES"/>
              <a:pPr/>
              <a:t>37</a:t>
            </a:fld>
            <a:endParaRPr lang="es-ES"/>
          </a:p>
        </p:txBody>
      </p:sp>
      <p:sp>
        <p:nvSpPr>
          <p:cNvPr id="9219" name="Subtítulo 2"/>
          <p:cNvSpPr txBox="1">
            <a:spLocks/>
          </p:cNvSpPr>
          <p:nvPr/>
        </p:nvSpPr>
        <p:spPr bwMode="auto">
          <a:xfrm>
            <a:off x="255588" y="327025"/>
            <a:ext cx="6538912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457200">
              <a:buFont typeface="Arial" charset="0"/>
              <a:buNone/>
            </a:pPr>
            <a:r>
              <a:rPr lang="es-ES_tradnl" sz="2800">
                <a:solidFill>
                  <a:schemeClr val="accent2"/>
                </a:solidFill>
                <a:latin typeface="Telefonica Headline Light" pitchFamily="50" charset="0"/>
              </a:rPr>
              <a:t>Estilo de flechas y diagramas</a:t>
            </a:r>
          </a:p>
        </p:txBody>
      </p:sp>
      <p:sp>
        <p:nvSpPr>
          <p:cNvPr id="16" name="Flecha derecha 15"/>
          <p:cNvSpPr>
            <a:spLocks noChangeArrowheads="1"/>
          </p:cNvSpPr>
          <p:nvPr/>
        </p:nvSpPr>
        <p:spPr bwMode="auto">
          <a:xfrm rot="-5400000">
            <a:off x="742157" y="1716881"/>
            <a:ext cx="317500" cy="2905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/>
          </a:extLst>
        </p:spPr>
        <p:txBody>
          <a:bodyPr vert="eaVert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800" b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Flecha derecha 16"/>
          <p:cNvSpPr>
            <a:spLocks noChangeArrowheads="1"/>
          </p:cNvSpPr>
          <p:nvPr/>
        </p:nvSpPr>
        <p:spPr bwMode="auto">
          <a:xfrm rot="5400000">
            <a:off x="1318419" y="1716882"/>
            <a:ext cx="317500" cy="2905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/>
          </a:extLst>
        </p:spPr>
        <p:txBody>
          <a:bodyPr rot="10800000" vert="eaVert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800" b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lecha derecha 17"/>
          <p:cNvSpPr>
            <a:spLocks noChangeArrowheads="1"/>
          </p:cNvSpPr>
          <p:nvPr/>
        </p:nvSpPr>
        <p:spPr bwMode="auto">
          <a:xfrm>
            <a:off x="1895475" y="1716088"/>
            <a:ext cx="317500" cy="2905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/>
          </a:extLst>
        </p:spPr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800" b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lecha derecha 18"/>
          <p:cNvSpPr>
            <a:spLocks noChangeArrowheads="1"/>
          </p:cNvSpPr>
          <p:nvPr/>
        </p:nvSpPr>
        <p:spPr bwMode="auto">
          <a:xfrm rot="10800000">
            <a:off x="2471738" y="1716088"/>
            <a:ext cx="317500" cy="2905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AB800"/>
          </a:solidFill>
          <a:ln>
            <a:noFill/>
          </a:ln>
          <a:extLst>
            <a:ext uri="{91240B29-F687-4F45-9708-019B960494DF}"/>
          </a:extLst>
        </p:spPr>
        <p:txBody>
          <a:bodyPr rot="1080000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800" b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224" name="Flecha derecha 19"/>
          <p:cNvSpPr>
            <a:spLocks noChangeArrowheads="1"/>
          </p:cNvSpPr>
          <p:nvPr/>
        </p:nvSpPr>
        <p:spPr bwMode="auto">
          <a:xfrm>
            <a:off x="2973388" y="1628775"/>
            <a:ext cx="457200" cy="457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9225" name="Flecha derecha 20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05350" y="1628775"/>
            <a:ext cx="458788" cy="457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9226" name="Flecha derecha 2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6475" y="1628775"/>
            <a:ext cx="463550" cy="457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9227" name="Flecha derecha 2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25913" y="1628775"/>
            <a:ext cx="463550" cy="457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24" name="Flecha arriba y abajo 23"/>
          <p:cNvSpPr>
            <a:spLocks noChangeArrowheads="1"/>
          </p:cNvSpPr>
          <p:nvPr/>
        </p:nvSpPr>
        <p:spPr bwMode="auto">
          <a:xfrm>
            <a:off x="5354638" y="1652588"/>
            <a:ext cx="301625" cy="417512"/>
          </a:xfrm>
          <a:prstGeom prst="upDownArrow">
            <a:avLst>
              <a:gd name="adj1" fmla="val 50000"/>
              <a:gd name="adj2" fmla="val 49998"/>
            </a:avLst>
          </a:prstGeom>
          <a:solidFill>
            <a:srgbClr val="7AB800"/>
          </a:solidFill>
          <a:ln>
            <a:noFill/>
          </a:ln>
          <a:effectLst>
            <a:prstShdw prst="shdw17" dist="17961" dir="2700000">
              <a:srgbClr val="7AB800">
                <a:gamma/>
                <a:shade val="60000"/>
                <a:invGamma/>
              </a:srgbClr>
            </a:prstShdw>
          </a:effectLst>
          <a:extLst>
            <a:ext uri="{91240B29-F687-4F45-9708-019B960494DF}"/>
          </a:extLst>
        </p:spPr>
        <p:txBody>
          <a:bodyPr anchor="ctr"/>
          <a:lstStyle/>
          <a:p>
            <a:pPr algn="ctr" defTabSz="457200">
              <a:defRPr/>
            </a:pPr>
            <a:endParaRPr lang="es-ES_tradnl" sz="1800" b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229" name="AutoShape 12"/>
          <p:cNvSpPr>
            <a:spLocks noChangeArrowheads="1"/>
          </p:cNvSpPr>
          <p:nvPr/>
        </p:nvSpPr>
        <p:spPr bwMode="auto">
          <a:xfrm rot="5400000">
            <a:off x="5427663" y="2303463"/>
            <a:ext cx="1512887" cy="338137"/>
          </a:xfrm>
          <a:prstGeom prst="triangle">
            <a:avLst>
              <a:gd name="adj" fmla="val 52356"/>
            </a:avLst>
          </a:prstGeom>
          <a:solidFill>
            <a:srgbClr val="B2B2B2"/>
          </a:solidFill>
          <a:ln w="28575">
            <a:solidFill>
              <a:srgbClr val="EEECE1"/>
            </a:solidFill>
            <a:miter lim="800000"/>
            <a:headEnd/>
            <a:tailEnd/>
          </a:ln>
          <a:effectLst>
            <a:prstShdw prst="shdw17" dist="17961" dir="2700000">
              <a:srgbClr val="8F8E87">
                <a:alpha val="74998"/>
              </a:srgbClr>
            </a:prst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9230" name="AutoShape 13"/>
          <p:cNvSpPr>
            <a:spLocks noChangeArrowheads="1"/>
          </p:cNvSpPr>
          <p:nvPr/>
        </p:nvSpPr>
        <p:spPr bwMode="auto">
          <a:xfrm rot="10800000">
            <a:off x="6519863" y="1716088"/>
            <a:ext cx="1944687" cy="411162"/>
          </a:xfrm>
          <a:prstGeom prst="triangle">
            <a:avLst>
              <a:gd name="adj" fmla="val 50694"/>
            </a:avLst>
          </a:prstGeom>
          <a:solidFill>
            <a:srgbClr val="7AB800"/>
          </a:solidFill>
          <a:ln w="38100">
            <a:solidFill>
              <a:srgbClr val="EEECE1"/>
            </a:solidFill>
            <a:miter lim="800000"/>
            <a:headEnd/>
            <a:tailEnd/>
          </a:ln>
          <a:effectLst>
            <a:prstShdw prst="shdw17" dist="17961" dir="2700000">
              <a:srgbClr val="8F8E87">
                <a:alpha val="74998"/>
              </a:srgbClr>
            </a:prst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9231" name="AutoShape 14"/>
          <p:cNvSpPr>
            <a:spLocks noChangeArrowheads="1"/>
          </p:cNvSpPr>
          <p:nvPr/>
        </p:nvSpPr>
        <p:spPr bwMode="auto">
          <a:xfrm>
            <a:off x="642938" y="2444750"/>
            <a:ext cx="1217612" cy="720725"/>
          </a:xfrm>
          <a:prstGeom prst="curvedUpArrow">
            <a:avLst>
              <a:gd name="adj1" fmla="val 33789"/>
              <a:gd name="adj2" fmla="val 67577"/>
              <a:gd name="adj3" fmla="val 33333"/>
            </a:avLst>
          </a:prstGeom>
          <a:solidFill>
            <a:schemeClr val="tx2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9232" name="AutoShape 15"/>
          <p:cNvSpPr>
            <a:spLocks noChangeArrowheads="1"/>
          </p:cNvSpPr>
          <p:nvPr/>
        </p:nvSpPr>
        <p:spPr bwMode="auto">
          <a:xfrm>
            <a:off x="2265363" y="2446338"/>
            <a:ext cx="1616075" cy="719137"/>
          </a:xfrm>
          <a:prstGeom prst="curvedDownArrow">
            <a:avLst>
              <a:gd name="adj1" fmla="val 44945"/>
              <a:gd name="adj2" fmla="val 89890"/>
              <a:gd name="adj3" fmla="val 33333"/>
            </a:avLst>
          </a:prstGeom>
          <a:solidFill>
            <a:schemeClr val="tx2"/>
          </a:solidFill>
          <a:ln w="28575">
            <a:solidFill>
              <a:srgbClr val="EEECE1"/>
            </a:solidFill>
            <a:miter lim="800000"/>
            <a:headEnd/>
            <a:tailEnd/>
          </a:ln>
          <a:effectLst>
            <a:prstShdw prst="shdw17" dist="17961" dir="2700000">
              <a:srgbClr val="8F8E87">
                <a:alpha val="74998"/>
              </a:srgbClr>
            </a:prst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9233" name="AutoShape 16"/>
          <p:cNvSpPr>
            <a:spLocks noChangeArrowheads="1"/>
          </p:cNvSpPr>
          <p:nvPr/>
        </p:nvSpPr>
        <p:spPr bwMode="auto">
          <a:xfrm>
            <a:off x="995363" y="3429000"/>
            <a:ext cx="563562" cy="1566863"/>
          </a:xfrm>
          <a:prstGeom prst="curvedRightArrow">
            <a:avLst>
              <a:gd name="adj1" fmla="val 55606"/>
              <a:gd name="adj2" fmla="val 111211"/>
              <a:gd name="adj3" fmla="val 33333"/>
            </a:avLst>
          </a:prstGeom>
          <a:solidFill>
            <a:srgbClr val="FFCC00"/>
          </a:solidFill>
          <a:ln w="38100">
            <a:solidFill>
              <a:srgbClr val="EEECE1"/>
            </a:solidFill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9234" name="AutoShape 17"/>
          <p:cNvSpPr>
            <a:spLocks noChangeArrowheads="1"/>
          </p:cNvSpPr>
          <p:nvPr/>
        </p:nvSpPr>
        <p:spPr bwMode="auto">
          <a:xfrm>
            <a:off x="2203450" y="3578225"/>
            <a:ext cx="536575" cy="1270000"/>
          </a:xfrm>
          <a:prstGeom prst="curvedLeftArrow">
            <a:avLst>
              <a:gd name="adj1" fmla="val 47337"/>
              <a:gd name="adj2" fmla="val 94675"/>
              <a:gd name="adj3" fmla="val 33333"/>
            </a:avLst>
          </a:prstGeom>
          <a:solidFill>
            <a:srgbClr val="FFCC00"/>
          </a:solidFill>
          <a:ln w="38100">
            <a:solidFill>
              <a:srgbClr val="EEECE1"/>
            </a:solidFill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9235" name="AutoShape 18"/>
          <p:cNvSpPr>
            <a:spLocks noChangeArrowheads="1"/>
          </p:cNvSpPr>
          <p:nvPr/>
        </p:nvSpPr>
        <p:spPr bwMode="auto">
          <a:xfrm>
            <a:off x="6794500" y="2551113"/>
            <a:ext cx="1911350" cy="877887"/>
          </a:xfrm>
          <a:prstGeom prst="wedgeRoundRectCallout">
            <a:avLst>
              <a:gd name="adj1" fmla="val -44435"/>
              <a:gd name="adj2" fmla="val 102440"/>
              <a:gd name="adj3" fmla="val 16667"/>
            </a:avLst>
          </a:prstGeom>
          <a:solidFill>
            <a:schemeClr val="tx2"/>
          </a:solidFill>
          <a:ln w="57150">
            <a:solidFill>
              <a:srgbClr val="EEECE1"/>
            </a:solidFill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9236" name="AutoShape 19"/>
          <p:cNvSpPr>
            <a:spLocks noChangeArrowheads="1"/>
          </p:cNvSpPr>
          <p:nvPr/>
        </p:nvSpPr>
        <p:spPr bwMode="auto">
          <a:xfrm rot="10800000">
            <a:off x="3881438" y="3917950"/>
            <a:ext cx="1646237" cy="855663"/>
          </a:xfrm>
          <a:prstGeom prst="wedgeRoundRectCallout">
            <a:avLst>
              <a:gd name="adj1" fmla="val -42481"/>
              <a:gd name="adj2" fmla="val 101389"/>
              <a:gd name="adj3" fmla="val 16667"/>
            </a:avLst>
          </a:prstGeom>
          <a:solidFill>
            <a:srgbClr val="FCDA1E"/>
          </a:solidFill>
          <a:ln w="57150">
            <a:solidFill>
              <a:schemeClr val="bg2"/>
            </a:solidFill>
            <a:miter lim="800000"/>
            <a:headEnd/>
            <a:tailEnd/>
          </a:ln>
        </p:spPr>
        <p:txBody>
          <a:bodyPr rot="10800000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9237" name="AutoShape 20"/>
          <p:cNvSpPr>
            <a:spLocks noChangeArrowheads="1"/>
          </p:cNvSpPr>
          <p:nvPr/>
        </p:nvSpPr>
        <p:spPr bwMode="auto">
          <a:xfrm rot="-5400000">
            <a:off x="7446962" y="3805238"/>
            <a:ext cx="854075" cy="1079500"/>
          </a:xfrm>
          <a:prstGeom prst="foldedCorner">
            <a:avLst>
              <a:gd name="adj" fmla="val 12500"/>
            </a:avLst>
          </a:prstGeom>
          <a:solidFill>
            <a:srgbClr val="7AB800"/>
          </a:solidFill>
          <a:ln w="57150">
            <a:solidFill>
              <a:schemeClr val="bg2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1306645" name="Oval 21"/>
          <p:cNvSpPr>
            <a:spLocks noChangeArrowheads="1"/>
          </p:cNvSpPr>
          <p:nvPr/>
        </p:nvSpPr>
        <p:spPr bwMode="auto">
          <a:xfrm>
            <a:off x="7304088" y="5073650"/>
            <a:ext cx="1160462" cy="1079500"/>
          </a:xfrm>
          <a:prstGeom prst="ellipse">
            <a:avLst/>
          </a:prstGeom>
          <a:solidFill>
            <a:schemeClr val="hlink"/>
          </a:solidFill>
          <a:ln>
            <a:noFill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  <a:extLst>
            <a:ext uri="{91240B29-F687-4F45-9708-019B960494DF}"/>
          </a:extLst>
        </p:spPr>
        <p:txBody>
          <a:bodyPr wrap="none" lIns="0" tIns="0" rIns="0" bIns="0" anchor="ctr"/>
          <a:lstStyle/>
          <a:p>
            <a:pPr algn="ctr" eaLnBrk="0" hangingPunct="0">
              <a:defRPr/>
            </a:pPr>
            <a:endParaRPr lang="es-ES">
              <a:ea typeface="+mn-ea"/>
              <a:cs typeface="+mn-cs"/>
            </a:endParaRPr>
          </a:p>
        </p:txBody>
      </p:sp>
      <p:sp>
        <p:nvSpPr>
          <p:cNvPr id="9239" name="AutoShape 22"/>
          <p:cNvSpPr>
            <a:spLocks noChangeArrowheads="1"/>
          </p:cNvSpPr>
          <p:nvPr/>
        </p:nvSpPr>
        <p:spPr bwMode="auto">
          <a:xfrm>
            <a:off x="642938" y="5253038"/>
            <a:ext cx="3929062" cy="600075"/>
          </a:xfrm>
          <a:prstGeom prst="flowChartTerminator">
            <a:avLst/>
          </a:prstGeom>
          <a:solidFill>
            <a:srgbClr val="D5EDFA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  <p:sp>
        <p:nvSpPr>
          <p:cNvPr id="9240" name="AutoShape 23"/>
          <p:cNvSpPr>
            <a:spLocks noChangeArrowheads="1"/>
          </p:cNvSpPr>
          <p:nvPr/>
        </p:nvSpPr>
        <p:spPr bwMode="auto">
          <a:xfrm>
            <a:off x="5664200" y="4892675"/>
            <a:ext cx="1130300" cy="720725"/>
          </a:xfrm>
          <a:prstGeom prst="flowChartPunchedCard">
            <a:avLst/>
          </a:prstGeom>
          <a:solidFill>
            <a:srgbClr val="D2A85D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 eaLnBrk="0" hangingPunct="0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n 5" descr="TFN_Logo Cierre_Azul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4825" y="3019425"/>
            <a:ext cx="3084513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9" name="Imagen 8" descr="interface_201011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94" y="228600"/>
            <a:ext cx="3778250" cy="5715000"/>
          </a:xfrm>
          <a:prstGeom prst="rect">
            <a:avLst/>
          </a:prstGeom>
        </p:spPr>
      </p:pic>
      <p:sp>
        <p:nvSpPr>
          <p:cNvPr id="8" name="3 Rectángulo redondeado"/>
          <p:cNvSpPr/>
          <p:nvPr/>
        </p:nvSpPr>
        <p:spPr>
          <a:xfrm>
            <a:off x="1067594" y="3277482"/>
            <a:ext cx="4135288" cy="1675518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El iPhone… 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5" name="Imagen 4" descr="Captura de pantalla 2011-01-07 a las 11.23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862"/>
            <a:ext cx="9145588" cy="5992276"/>
          </a:xfrm>
          <a:prstGeom prst="rect">
            <a:avLst/>
          </a:prstGeom>
        </p:spPr>
      </p:pic>
      <p:sp>
        <p:nvSpPr>
          <p:cNvPr id="7" name="3 Rectángulo redondeado"/>
          <p:cNvSpPr/>
          <p:nvPr/>
        </p:nvSpPr>
        <p:spPr>
          <a:xfrm>
            <a:off x="381794" y="3733800"/>
            <a:ext cx="4896544" cy="18002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…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un dispositivo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impresionante… 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6" name="Imagen 5" descr="why-b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4" y="800100"/>
            <a:ext cx="4978400" cy="3886200"/>
          </a:xfrm>
          <a:prstGeom prst="rect">
            <a:avLst/>
          </a:prstGeom>
        </p:spPr>
      </p:pic>
      <p:sp>
        <p:nvSpPr>
          <p:cNvPr id="5" name="3 Rectángulo redondeado"/>
          <p:cNvSpPr/>
          <p:nvPr/>
        </p:nvSpPr>
        <p:spPr>
          <a:xfrm>
            <a:off x="3505994" y="2743200"/>
            <a:ext cx="4419600" cy="16002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…pero por qué 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iPhone? 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5" name="Imagen 4" descr="Captura de pantalla 2011-01-07 a las 11.37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6" y="-64475"/>
            <a:ext cx="6196012" cy="5274114"/>
          </a:xfrm>
          <a:prstGeom prst="rect">
            <a:avLst/>
          </a:prstGeom>
        </p:spPr>
      </p:pic>
      <p:sp>
        <p:nvSpPr>
          <p:cNvPr id="6" name="3 Rectángulo redondeado"/>
          <p:cNvSpPr/>
          <p:nvPr/>
        </p:nvSpPr>
        <p:spPr>
          <a:xfrm>
            <a:off x="457994" y="1219200"/>
            <a:ext cx="4896544" cy="18002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…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porque dispone de 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la mayor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plataforma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de aplicaciones del mundo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 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19994" y="5001161"/>
            <a:ext cx="754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0" dirty="0"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ea typeface="+mn-ea"/>
                <a:cs typeface="Calibri" pitchFamily="34" charset="0"/>
              </a:rPr>
              <a:t>300.000 </a:t>
            </a:r>
            <a:r>
              <a:rPr lang="es-ES_tradnl" sz="8000" dirty="0" err="1"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ea typeface="+mn-ea"/>
                <a:cs typeface="Calibri" pitchFamily="34" charset="0"/>
              </a:rPr>
              <a:t>apps</a:t>
            </a:r>
            <a:r>
              <a:rPr lang="es-ES_tradnl" sz="8000" dirty="0"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ea typeface="+mn-ea"/>
                <a:cs typeface="Calibri" pitchFamily="34" charset="0"/>
              </a:rPr>
              <a:t>!!!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6" name="Imagen 5" descr="Captura de pantalla 2011-01-07 a las 11.50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83" y="0"/>
            <a:ext cx="8027106" cy="4724400"/>
          </a:xfrm>
          <a:prstGeom prst="rect">
            <a:avLst/>
          </a:prstGeom>
        </p:spPr>
      </p:pic>
      <p:sp>
        <p:nvSpPr>
          <p:cNvPr id="9" name="3 Rectángulo redondeado"/>
          <p:cNvSpPr/>
          <p:nvPr/>
        </p:nvSpPr>
        <p:spPr>
          <a:xfrm>
            <a:off x="229394" y="3824300"/>
            <a:ext cx="4896544" cy="18002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2000" b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…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con más de 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1.000.000.000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de 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descargas</a:t>
            </a:r>
            <a:r>
              <a:rPr lang="es-ES" sz="3200" dirty="0" smtClean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… </a:t>
            </a:r>
            <a:endParaRPr lang="es-ES" sz="3200" dirty="0">
              <a:solidFill>
                <a:schemeClr val="tx1"/>
              </a:solidFill>
              <a:effectLst>
                <a:glow rad="63500">
                  <a:schemeClr val="accent1">
                    <a:lumMod val="20000"/>
                    <a:lumOff val="80000"/>
                    <a:alpha val="4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86BDE-58B5-8D47-A785-CBB99ECD48DA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7" name="Imagen 6" descr="st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94" y="762000"/>
            <a:ext cx="4343400" cy="4330199"/>
          </a:xfrm>
          <a:prstGeom prst="rect">
            <a:avLst/>
          </a:prstGeom>
        </p:spPr>
      </p:pic>
      <p:sp>
        <p:nvSpPr>
          <p:cNvPr id="5" name="3 Rectángulo redondeado"/>
          <p:cNvSpPr/>
          <p:nvPr/>
        </p:nvSpPr>
        <p:spPr>
          <a:xfrm>
            <a:off x="4039394" y="3733800"/>
            <a:ext cx="4896544" cy="1800200"/>
          </a:xfrm>
          <a:prstGeom prst="roundRect">
            <a:avLst/>
          </a:prstGeom>
          <a:solidFill>
            <a:schemeClr val="bg1">
              <a:lumMod val="85000"/>
              <a:alpha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Cómo podemos participar </a:t>
            </a:r>
            <a:r>
              <a:rPr lang="es-ES" sz="2000" b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en este juego</a:t>
            </a:r>
            <a:r>
              <a:rPr lang="es-ES" sz="3200" dirty="0">
                <a:solidFill>
                  <a:schemeClr val="tx1"/>
                </a:solidFill>
                <a:effectLst>
                  <a:glow rad="63500">
                    <a:schemeClr val="accent1">
                      <a:lumMod val="20000"/>
                      <a:lumOff val="80000"/>
                      <a:alpha val="4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?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TID_plantilla_color">
  <a:themeElements>
    <a:clrScheme name="Diseño predeterminado 15">
      <a:dk1>
        <a:srgbClr val="043F52"/>
      </a:dk1>
      <a:lt1>
        <a:srgbClr val="FFFFFF"/>
      </a:lt1>
      <a:dk2>
        <a:srgbClr val="61B8CD"/>
      </a:dk2>
      <a:lt2>
        <a:srgbClr val="EEECE1"/>
      </a:lt2>
      <a:accent1>
        <a:srgbClr val="043F52"/>
      </a:accent1>
      <a:accent2>
        <a:srgbClr val="61B8CD"/>
      </a:accent2>
      <a:accent3>
        <a:srgbClr val="FFFFFF"/>
      </a:accent3>
      <a:accent4>
        <a:srgbClr val="033445"/>
      </a:accent4>
      <a:accent5>
        <a:srgbClr val="AAAFB3"/>
      </a:accent5>
      <a:accent6>
        <a:srgbClr val="57A6BA"/>
      </a:accent6>
      <a:hlink>
        <a:srgbClr val="FFFFCC"/>
      </a:hlink>
      <a:folHlink>
        <a:srgbClr val="D2A85D"/>
      </a:folHlink>
    </a:clrScheme>
    <a:fontScheme name="Diseño predeterminado">
      <a:majorFont>
        <a:latin typeface="Telefonica Headline Light"/>
        <a:ea typeface="Arial Unicode MS"/>
        <a:cs typeface="Arial Unicode MS"/>
      </a:majorFont>
      <a:minorFont>
        <a:latin typeface="Telefonica Text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="http://schemas.openxmlformats.org/drawingml/2006/main"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Correspondenc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="http://schemas.openxmlformats.org/drawingml/2006/main"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Correspondenc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FFF2AF"/>
        </a:dk2>
        <a:lt2>
          <a:srgbClr val="A9A49F"/>
        </a:lt2>
        <a:accent1>
          <a:srgbClr val="B2D1B2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D5E5D5"/>
        </a:accent5>
        <a:accent6>
          <a:srgbClr val="E7B95C"/>
        </a:accent6>
        <a:hlink>
          <a:srgbClr val="DBE9DB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FFF2AF"/>
        </a:dk2>
        <a:lt2>
          <a:srgbClr val="A9A49F"/>
        </a:lt2>
        <a:accent1>
          <a:srgbClr val="B2D1B2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D5E5D5"/>
        </a:accent5>
        <a:accent6>
          <a:srgbClr val="E7B95C"/>
        </a:accent6>
        <a:hlink>
          <a:srgbClr val="D00063"/>
        </a:hlink>
        <a:folHlink>
          <a:srgbClr val="559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3399"/>
        </a:dk2>
        <a:lt2>
          <a:srgbClr val="B2B2B2"/>
        </a:lt2>
        <a:accent1>
          <a:srgbClr val="D0F500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E4F9AA"/>
        </a:accent5>
        <a:accent6>
          <a:srgbClr val="E79100"/>
        </a:accent6>
        <a:hlink>
          <a:srgbClr val="D00063"/>
        </a:hlink>
        <a:folHlink>
          <a:srgbClr val="559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3399"/>
        </a:dk1>
        <a:lt1>
          <a:srgbClr val="FFFFFF"/>
        </a:lt1>
        <a:dk2>
          <a:srgbClr val="003399"/>
        </a:dk2>
        <a:lt2>
          <a:srgbClr val="B2B2B2"/>
        </a:lt2>
        <a:accent1>
          <a:srgbClr val="D0F500"/>
        </a:accent1>
        <a:accent2>
          <a:srgbClr val="FFA000"/>
        </a:accent2>
        <a:accent3>
          <a:srgbClr val="FFFFFF"/>
        </a:accent3>
        <a:accent4>
          <a:srgbClr val="002A82"/>
        </a:accent4>
        <a:accent5>
          <a:srgbClr val="E4F9AA"/>
        </a:accent5>
        <a:accent6>
          <a:srgbClr val="E79100"/>
        </a:accent6>
        <a:hlink>
          <a:srgbClr val="D00063"/>
        </a:hlink>
        <a:folHlink>
          <a:srgbClr val="559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3399"/>
        </a:dk1>
        <a:lt1>
          <a:srgbClr val="FFFFFF"/>
        </a:lt1>
        <a:dk2>
          <a:srgbClr val="003399"/>
        </a:dk2>
        <a:lt2>
          <a:srgbClr val="B2B2B2"/>
        </a:lt2>
        <a:accent1>
          <a:srgbClr val="D0F500"/>
        </a:accent1>
        <a:accent2>
          <a:srgbClr val="B2B2B2"/>
        </a:accent2>
        <a:accent3>
          <a:srgbClr val="FFFFFF"/>
        </a:accent3>
        <a:accent4>
          <a:srgbClr val="002A82"/>
        </a:accent4>
        <a:accent5>
          <a:srgbClr val="E4F9AA"/>
        </a:accent5>
        <a:accent6>
          <a:srgbClr val="A1A1A1"/>
        </a:accent6>
        <a:hlink>
          <a:srgbClr val="003399"/>
        </a:hlink>
        <a:folHlink>
          <a:srgbClr val="559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3399"/>
        </a:dk1>
        <a:lt1>
          <a:srgbClr val="FFFFFF"/>
        </a:lt1>
        <a:dk2>
          <a:srgbClr val="003399"/>
        </a:dk2>
        <a:lt2>
          <a:srgbClr val="B2B2B2"/>
        </a:lt2>
        <a:accent1>
          <a:srgbClr val="D0F500"/>
        </a:accent1>
        <a:accent2>
          <a:srgbClr val="B2B2B2"/>
        </a:accent2>
        <a:accent3>
          <a:srgbClr val="FFFFFF"/>
        </a:accent3>
        <a:accent4>
          <a:srgbClr val="002A82"/>
        </a:accent4>
        <a:accent5>
          <a:srgbClr val="E4F9AA"/>
        </a:accent5>
        <a:accent6>
          <a:srgbClr val="A1A1A1"/>
        </a:accent6>
        <a:hlink>
          <a:srgbClr val="003399"/>
        </a:hlink>
        <a:folHlink>
          <a:srgbClr val="FFA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3F52"/>
        </a:dk2>
        <a:lt2>
          <a:srgbClr val="EEECE1"/>
        </a:lt2>
        <a:accent1>
          <a:srgbClr val="003F52"/>
        </a:accent1>
        <a:accent2>
          <a:srgbClr val="65C3D5"/>
        </a:accent2>
        <a:accent3>
          <a:srgbClr val="FFFFFF"/>
        </a:accent3>
        <a:accent4>
          <a:srgbClr val="000000"/>
        </a:accent4>
        <a:accent5>
          <a:srgbClr val="AAAFB3"/>
        </a:accent5>
        <a:accent6>
          <a:srgbClr val="5BB0C1"/>
        </a:accent6>
        <a:hlink>
          <a:srgbClr val="003399"/>
        </a:hlink>
        <a:folHlink>
          <a:srgbClr val="FFA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0000"/>
        </a:dk1>
        <a:lt1>
          <a:srgbClr val="FFFFFF"/>
        </a:lt1>
        <a:dk2>
          <a:srgbClr val="003F52"/>
        </a:dk2>
        <a:lt2>
          <a:srgbClr val="EEECE1"/>
        </a:lt2>
        <a:accent1>
          <a:srgbClr val="003F52"/>
        </a:accent1>
        <a:accent2>
          <a:srgbClr val="54B4CC"/>
        </a:accent2>
        <a:accent3>
          <a:srgbClr val="FFFFFF"/>
        </a:accent3>
        <a:accent4>
          <a:srgbClr val="000000"/>
        </a:accent4>
        <a:accent5>
          <a:srgbClr val="AAAFB3"/>
        </a:accent5>
        <a:accent6>
          <a:srgbClr val="4BA3B9"/>
        </a:accent6>
        <a:hlink>
          <a:srgbClr val="800080"/>
        </a:hlink>
        <a:folHlink>
          <a:srgbClr val="65C3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000000"/>
        </a:dk1>
        <a:lt1>
          <a:srgbClr val="FFFFFF"/>
        </a:lt1>
        <a:dk2>
          <a:srgbClr val="003F52"/>
        </a:dk2>
        <a:lt2>
          <a:srgbClr val="EEECE1"/>
        </a:lt2>
        <a:accent1>
          <a:srgbClr val="003F52"/>
        </a:accent1>
        <a:accent2>
          <a:srgbClr val="61B8CD"/>
        </a:accent2>
        <a:accent3>
          <a:srgbClr val="FFFFFF"/>
        </a:accent3>
        <a:accent4>
          <a:srgbClr val="000000"/>
        </a:accent4>
        <a:accent5>
          <a:srgbClr val="AAAFB3"/>
        </a:accent5>
        <a:accent6>
          <a:srgbClr val="57A6BA"/>
        </a:accent6>
        <a:hlink>
          <a:srgbClr val="0000E1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003F52"/>
        </a:dk1>
        <a:lt1>
          <a:srgbClr val="FFFFFF"/>
        </a:lt1>
        <a:dk2>
          <a:srgbClr val="65C3D5"/>
        </a:dk2>
        <a:lt2>
          <a:srgbClr val="EEECE1"/>
        </a:lt2>
        <a:accent1>
          <a:srgbClr val="003F52"/>
        </a:accent1>
        <a:accent2>
          <a:srgbClr val="65C3D5"/>
        </a:accent2>
        <a:accent3>
          <a:srgbClr val="FFFFFF"/>
        </a:accent3>
        <a:accent4>
          <a:srgbClr val="003445"/>
        </a:accent4>
        <a:accent5>
          <a:srgbClr val="AAAFB3"/>
        </a:accent5>
        <a:accent6>
          <a:srgbClr val="5BB0C1"/>
        </a:accent6>
        <a:hlink>
          <a:srgbClr val="003399"/>
        </a:hlink>
        <a:folHlink>
          <a:srgbClr val="FFA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DDDDD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C8C8C8"/>
        </a:accent6>
        <a:hlink>
          <a:srgbClr val="7AB51D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61B8C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57A6BA"/>
        </a:accent6>
        <a:hlink>
          <a:srgbClr val="7AB51D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13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61B8C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57A6BA"/>
        </a:accent6>
        <a:hlink>
          <a:srgbClr val="FFFFCB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14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61B8C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57A6BA"/>
        </a:accent6>
        <a:hlink>
          <a:srgbClr val="FFFF99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15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61B8C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57A6BA"/>
        </a:accent6>
        <a:hlink>
          <a:srgbClr val="FFFFCC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TID_plantilla_color.pot</Template>
  <TotalTime>345</TotalTime>
  <Words>394</Words>
  <Application>Microsoft Macintosh PowerPoint</Application>
  <PresentationFormat>Personalizado</PresentationFormat>
  <Paragraphs>125</Paragraphs>
  <Slides>39</Slides>
  <Notes>5</Notes>
  <HiddenSlides>0</HiddenSlides>
  <MMClips>0</MMClips>
  <ScaleCrop>false</ScaleCrop>
  <HeadingPairs>
    <vt:vector size="4" baseType="variant">
      <vt:variant>
        <vt:lpstr>Plantilla de diseño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0" baseType="lpstr">
      <vt:lpstr>TID_plantilla_color</vt:lpstr>
      <vt:lpstr>Diapositiva 0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Clic para editar título</vt:lpstr>
      <vt:lpstr>Diapositiva 37</vt:lpstr>
      <vt:lpstr>Diapositiva 38</vt:lpstr>
    </vt:vector>
  </TitlesOfParts>
  <Manager>Gestión de Marca</Manager>
  <Company>TID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0</dc:title>
  <dc:creator>VERONICA RODRIGUEZ HERMIDA</dc:creator>
  <cp:keywords>Spot colour scheme</cp:keywords>
  <dc:description>Feb 2004 update for Office 2003 rollout_x000d_
May 2004 Copyright line update_x000d_
Jan 2005 Copyright update</dc:description>
  <cp:lastModifiedBy>VERONICA RODRIGUEZ HERMIDA</cp:lastModifiedBy>
  <cp:revision>48</cp:revision>
  <cp:lastPrinted>2002-02-21T12:36:09Z</cp:lastPrinted>
  <dcterms:created xsi:type="dcterms:W3CDTF">2011-01-10T07:42:31Z</dcterms:created>
  <dcterms:modified xsi:type="dcterms:W3CDTF">2011-01-10T10:13:53Z</dcterms:modified>
</cp:coreProperties>
</file>